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99" r:id="rId13"/>
    <p:sldId id="267" r:id="rId14"/>
    <p:sldId id="308" r:id="rId15"/>
    <p:sldId id="309" r:id="rId16"/>
    <p:sldId id="310" r:id="rId17"/>
    <p:sldId id="313" r:id="rId18"/>
    <p:sldId id="311" r:id="rId19"/>
    <p:sldId id="312" r:id="rId20"/>
    <p:sldId id="268" r:id="rId21"/>
    <p:sldId id="269" r:id="rId22"/>
    <p:sldId id="270" r:id="rId23"/>
    <p:sldId id="271" r:id="rId24"/>
    <p:sldId id="300" r:id="rId25"/>
    <p:sldId id="301" r:id="rId26"/>
    <p:sldId id="302" r:id="rId27"/>
    <p:sldId id="303" r:id="rId28"/>
    <p:sldId id="304" r:id="rId29"/>
    <p:sldId id="305" r:id="rId30"/>
    <p:sldId id="306" r:id="rId31"/>
    <p:sldId id="307"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Lst>
  <p:sldSz cx="14630400" cy="9144000"/>
  <p:notesSz cx="6858000" cy="9144000"/>
  <p:defaultTextStyle>
    <a:defPPr lvl="0">
      <a:defRPr lang="en-US"/>
    </a:defPPr>
    <a:lvl1pPr marL="0" lvl="0" algn="l" defTabSz="457200" rtl="0" eaLnBrk="1" latinLnBrk="0" hangingPunct="1">
      <a:defRPr sz="1800" kern="1200">
        <a:solidFill>
          <a:schemeClr val="tx1"/>
        </a:solidFill>
        <a:latin typeface="+mn-lt"/>
        <a:ea typeface="+mn-ea"/>
        <a:cs typeface="+mn-cs"/>
      </a:defRPr>
    </a:lvl1pPr>
    <a:lvl2pPr marL="457200" lvl="1" algn="l" defTabSz="457200" rtl="0" eaLnBrk="1" latinLnBrk="0" hangingPunct="1">
      <a:defRPr sz="1800" kern="1200">
        <a:solidFill>
          <a:schemeClr val="tx1"/>
        </a:solidFill>
        <a:latin typeface="+mn-lt"/>
        <a:ea typeface="+mn-ea"/>
        <a:cs typeface="+mn-cs"/>
      </a:defRPr>
    </a:lvl2pPr>
    <a:lvl3pPr marL="914400" lvl="2" algn="l" defTabSz="457200" rtl="0" eaLnBrk="1" latinLnBrk="0" hangingPunct="1">
      <a:defRPr sz="1800" kern="1200">
        <a:solidFill>
          <a:schemeClr val="tx1"/>
        </a:solidFill>
        <a:latin typeface="+mn-lt"/>
        <a:ea typeface="+mn-ea"/>
        <a:cs typeface="+mn-cs"/>
      </a:defRPr>
    </a:lvl3pPr>
    <a:lvl4pPr marL="1371600" lvl="3" algn="l" defTabSz="457200" rtl="0" eaLnBrk="1" latinLnBrk="0" hangingPunct="1">
      <a:defRPr sz="1800" kern="1200">
        <a:solidFill>
          <a:schemeClr val="tx1"/>
        </a:solidFill>
        <a:latin typeface="+mn-lt"/>
        <a:ea typeface="+mn-ea"/>
        <a:cs typeface="+mn-cs"/>
      </a:defRPr>
    </a:lvl4pPr>
    <a:lvl5pPr marL="1828800" lvl="4" algn="l" defTabSz="457200" rtl="0" eaLnBrk="1" latinLnBrk="0" hangingPunct="1">
      <a:defRPr sz="1800" kern="1200">
        <a:solidFill>
          <a:schemeClr val="tx1"/>
        </a:solidFill>
        <a:latin typeface="+mn-lt"/>
        <a:ea typeface="+mn-ea"/>
        <a:cs typeface="+mn-cs"/>
      </a:defRPr>
    </a:lvl5pPr>
    <a:lvl6pPr marL="2286000" lvl="5" algn="l" defTabSz="457200" rtl="0" eaLnBrk="1" latinLnBrk="0" hangingPunct="1">
      <a:defRPr sz="1800" kern="1200">
        <a:solidFill>
          <a:schemeClr val="tx1"/>
        </a:solidFill>
        <a:latin typeface="+mn-lt"/>
        <a:ea typeface="+mn-ea"/>
        <a:cs typeface="+mn-cs"/>
      </a:defRPr>
    </a:lvl6pPr>
    <a:lvl7pPr marL="2743200" lvl="6" algn="l" defTabSz="457200" rtl="0" eaLnBrk="1" latinLnBrk="0" hangingPunct="1">
      <a:defRPr sz="1800" kern="1200">
        <a:solidFill>
          <a:schemeClr val="tx1"/>
        </a:solidFill>
        <a:latin typeface="+mn-lt"/>
        <a:ea typeface="+mn-ea"/>
        <a:cs typeface="+mn-cs"/>
      </a:defRPr>
    </a:lvl7pPr>
    <a:lvl8pPr marL="3200400" lvl="7" algn="l" defTabSz="457200" rtl="0" eaLnBrk="1" latinLnBrk="0" hangingPunct="1">
      <a:defRPr sz="1800" kern="1200">
        <a:solidFill>
          <a:schemeClr val="tx1"/>
        </a:solidFill>
        <a:latin typeface="+mn-lt"/>
        <a:ea typeface="+mn-ea"/>
        <a:cs typeface="+mn-cs"/>
      </a:defRPr>
    </a:lvl8pPr>
    <a:lvl9pPr marL="3657600" lvl="8"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000000"/>
          </p15:clr>
        </p15:guide>
        <p15:guide id="2" pos="4608">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84" y="582"/>
      </p:cViewPr>
      <p:guideLst>
        <p:guide orient="horz" pos="2880"/>
        <p:guide pos="460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F9B5FB-3FE0-4F23-A479-0B54FEE79313}" type="datetimeFigureOut">
              <a:rPr lang="pt-BR" smtClean="0"/>
              <a:t>23/05/2019</a:t>
            </a:fld>
            <a:endParaRPr lang="pt-BR"/>
          </a:p>
        </p:txBody>
      </p:sp>
      <p:sp>
        <p:nvSpPr>
          <p:cNvPr id="4" name="Espaço Reservado para Imagem de Slide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33BE9F-2D37-4B43-A02F-782CF442C820}" type="slidenum">
              <a:rPr lang="pt-BR" smtClean="0"/>
              <a:t>‹nº›</a:t>
            </a:fld>
            <a:endParaRPr lang="pt-BR"/>
          </a:p>
        </p:txBody>
      </p:sp>
    </p:spTree>
    <p:extLst>
      <p:ext uri="{BB962C8B-B14F-4D97-AF65-F5344CB8AC3E}">
        <p14:creationId xmlns:p14="http://schemas.microsoft.com/office/powerpoint/2010/main" val="1031763159"/>
      </p:ext>
    </p:extLst>
  </p:cSld>
  <p:clrMap bg1="lt1" tx1="dk1" bg2="lt2" tx2="dk2" accent1="accent1" accent2="accent2" accent3="accent3" accent4="accent4" accent5="accent5" accent6="accent6" hlink="hlink" folHlink="folHlink"/>
  <p:notesStyle>
    <a:lvl1pPr marL="0" algn="l" defTabSz="1141171" rtl="0" eaLnBrk="1" latinLnBrk="0" hangingPunct="1">
      <a:defRPr sz="1498" kern="1200">
        <a:solidFill>
          <a:schemeClr val="tx1"/>
        </a:solidFill>
        <a:latin typeface="+mn-lt"/>
        <a:ea typeface="+mn-ea"/>
        <a:cs typeface="+mn-cs"/>
      </a:defRPr>
    </a:lvl1pPr>
    <a:lvl2pPr marL="570586" algn="l" defTabSz="1141171" rtl="0" eaLnBrk="1" latinLnBrk="0" hangingPunct="1">
      <a:defRPr sz="1498" kern="1200">
        <a:solidFill>
          <a:schemeClr val="tx1"/>
        </a:solidFill>
        <a:latin typeface="+mn-lt"/>
        <a:ea typeface="+mn-ea"/>
        <a:cs typeface="+mn-cs"/>
      </a:defRPr>
    </a:lvl2pPr>
    <a:lvl3pPr marL="1141171" algn="l" defTabSz="1141171" rtl="0" eaLnBrk="1" latinLnBrk="0" hangingPunct="1">
      <a:defRPr sz="1498" kern="1200">
        <a:solidFill>
          <a:schemeClr val="tx1"/>
        </a:solidFill>
        <a:latin typeface="+mn-lt"/>
        <a:ea typeface="+mn-ea"/>
        <a:cs typeface="+mn-cs"/>
      </a:defRPr>
    </a:lvl3pPr>
    <a:lvl4pPr marL="1711757" algn="l" defTabSz="1141171" rtl="0" eaLnBrk="1" latinLnBrk="0" hangingPunct="1">
      <a:defRPr sz="1498" kern="1200">
        <a:solidFill>
          <a:schemeClr val="tx1"/>
        </a:solidFill>
        <a:latin typeface="+mn-lt"/>
        <a:ea typeface="+mn-ea"/>
        <a:cs typeface="+mn-cs"/>
      </a:defRPr>
    </a:lvl4pPr>
    <a:lvl5pPr marL="2282342" algn="l" defTabSz="1141171" rtl="0" eaLnBrk="1" latinLnBrk="0" hangingPunct="1">
      <a:defRPr sz="1498" kern="1200">
        <a:solidFill>
          <a:schemeClr val="tx1"/>
        </a:solidFill>
        <a:latin typeface="+mn-lt"/>
        <a:ea typeface="+mn-ea"/>
        <a:cs typeface="+mn-cs"/>
      </a:defRPr>
    </a:lvl5pPr>
    <a:lvl6pPr marL="2852928" algn="l" defTabSz="1141171" rtl="0" eaLnBrk="1" latinLnBrk="0" hangingPunct="1">
      <a:defRPr sz="1498" kern="1200">
        <a:solidFill>
          <a:schemeClr val="tx1"/>
        </a:solidFill>
        <a:latin typeface="+mn-lt"/>
        <a:ea typeface="+mn-ea"/>
        <a:cs typeface="+mn-cs"/>
      </a:defRPr>
    </a:lvl6pPr>
    <a:lvl7pPr marL="3423514" algn="l" defTabSz="1141171" rtl="0" eaLnBrk="1" latinLnBrk="0" hangingPunct="1">
      <a:defRPr sz="1498" kern="1200">
        <a:solidFill>
          <a:schemeClr val="tx1"/>
        </a:solidFill>
        <a:latin typeface="+mn-lt"/>
        <a:ea typeface="+mn-ea"/>
        <a:cs typeface="+mn-cs"/>
      </a:defRPr>
    </a:lvl7pPr>
    <a:lvl8pPr marL="3994099" algn="l" defTabSz="1141171" rtl="0" eaLnBrk="1" latinLnBrk="0" hangingPunct="1">
      <a:defRPr sz="1498" kern="1200">
        <a:solidFill>
          <a:schemeClr val="tx1"/>
        </a:solidFill>
        <a:latin typeface="+mn-lt"/>
        <a:ea typeface="+mn-ea"/>
        <a:cs typeface="+mn-cs"/>
      </a:defRPr>
    </a:lvl8pPr>
    <a:lvl9pPr marL="4564685" algn="l" defTabSz="1141171" rtl="0" eaLnBrk="1" latinLnBrk="0" hangingPunct="1">
      <a:defRPr sz="149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C33BE9F-2D37-4B43-A02F-782CF442C820}" type="slidenum">
              <a:rPr lang="pt-BR" smtClean="0"/>
              <a:t>18</a:t>
            </a:fld>
            <a:endParaRPr lang="pt-BR"/>
          </a:p>
        </p:txBody>
      </p:sp>
    </p:spTree>
    <p:extLst>
      <p:ext uri="{BB962C8B-B14F-4D97-AF65-F5344CB8AC3E}">
        <p14:creationId xmlns:p14="http://schemas.microsoft.com/office/powerpoint/2010/main" val="314547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28</a:t>
            </a:fld>
            <a:endParaRPr lang="pt-BR"/>
          </a:p>
        </p:txBody>
      </p:sp>
    </p:spTree>
    <p:extLst>
      <p:ext uri="{BB962C8B-B14F-4D97-AF65-F5344CB8AC3E}">
        <p14:creationId xmlns:p14="http://schemas.microsoft.com/office/powerpoint/2010/main" val="249638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29</a:t>
            </a:fld>
            <a:endParaRPr lang="pt-BR"/>
          </a:p>
        </p:txBody>
      </p:sp>
    </p:spTree>
    <p:extLst>
      <p:ext uri="{BB962C8B-B14F-4D97-AF65-F5344CB8AC3E}">
        <p14:creationId xmlns:p14="http://schemas.microsoft.com/office/powerpoint/2010/main" val="249638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30</a:t>
            </a:fld>
            <a:endParaRPr lang="pt-BR"/>
          </a:p>
        </p:txBody>
      </p:sp>
    </p:spTree>
    <p:extLst>
      <p:ext uri="{BB962C8B-B14F-4D97-AF65-F5344CB8AC3E}">
        <p14:creationId xmlns:p14="http://schemas.microsoft.com/office/powerpoint/2010/main" val="249638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31</a:t>
            </a:fld>
            <a:endParaRPr lang="pt-BR"/>
          </a:p>
        </p:txBody>
      </p:sp>
    </p:spTree>
    <p:extLst>
      <p:ext uri="{BB962C8B-B14F-4D97-AF65-F5344CB8AC3E}">
        <p14:creationId xmlns:p14="http://schemas.microsoft.com/office/powerpoint/2010/main" val="249638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32</a:t>
            </a:fld>
            <a:endParaRPr lang="pt-BR"/>
          </a:p>
        </p:txBody>
      </p:sp>
    </p:spTree>
    <p:extLst>
      <p:ext uri="{BB962C8B-B14F-4D97-AF65-F5344CB8AC3E}">
        <p14:creationId xmlns:p14="http://schemas.microsoft.com/office/powerpoint/2010/main" val="1852003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33</a:t>
            </a:fld>
            <a:endParaRPr lang="pt-BR"/>
          </a:p>
        </p:txBody>
      </p:sp>
    </p:spTree>
    <p:extLst>
      <p:ext uri="{BB962C8B-B14F-4D97-AF65-F5344CB8AC3E}">
        <p14:creationId xmlns:p14="http://schemas.microsoft.com/office/powerpoint/2010/main" val="3225348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34</a:t>
            </a:fld>
            <a:endParaRPr lang="pt-BR"/>
          </a:p>
        </p:txBody>
      </p:sp>
    </p:spTree>
    <p:extLst>
      <p:ext uri="{BB962C8B-B14F-4D97-AF65-F5344CB8AC3E}">
        <p14:creationId xmlns:p14="http://schemas.microsoft.com/office/powerpoint/2010/main" val="4115211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36</a:t>
            </a:fld>
            <a:endParaRPr lang="pt-BR"/>
          </a:p>
        </p:txBody>
      </p:sp>
    </p:spTree>
    <p:extLst>
      <p:ext uri="{BB962C8B-B14F-4D97-AF65-F5344CB8AC3E}">
        <p14:creationId xmlns:p14="http://schemas.microsoft.com/office/powerpoint/2010/main" val="37155006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37</a:t>
            </a:fld>
            <a:endParaRPr lang="pt-BR"/>
          </a:p>
        </p:txBody>
      </p:sp>
    </p:spTree>
    <p:extLst>
      <p:ext uri="{BB962C8B-B14F-4D97-AF65-F5344CB8AC3E}">
        <p14:creationId xmlns:p14="http://schemas.microsoft.com/office/powerpoint/2010/main" val="168104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38</a:t>
            </a:fld>
            <a:endParaRPr lang="pt-BR"/>
          </a:p>
        </p:txBody>
      </p:sp>
    </p:spTree>
    <p:extLst>
      <p:ext uri="{BB962C8B-B14F-4D97-AF65-F5344CB8AC3E}">
        <p14:creationId xmlns:p14="http://schemas.microsoft.com/office/powerpoint/2010/main" val="3042680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BC33BE9F-2D37-4B43-A02F-782CF442C820}" type="slidenum">
              <a:rPr lang="pt-BR" smtClean="0"/>
              <a:t>19</a:t>
            </a:fld>
            <a:endParaRPr lang="pt-BR"/>
          </a:p>
        </p:txBody>
      </p:sp>
    </p:spTree>
    <p:extLst>
      <p:ext uri="{BB962C8B-B14F-4D97-AF65-F5344CB8AC3E}">
        <p14:creationId xmlns:p14="http://schemas.microsoft.com/office/powerpoint/2010/main" val="982978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39</a:t>
            </a:fld>
            <a:endParaRPr lang="pt-BR"/>
          </a:p>
        </p:txBody>
      </p:sp>
    </p:spTree>
    <p:extLst>
      <p:ext uri="{BB962C8B-B14F-4D97-AF65-F5344CB8AC3E}">
        <p14:creationId xmlns:p14="http://schemas.microsoft.com/office/powerpoint/2010/main" val="25880502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41</a:t>
            </a:fld>
            <a:endParaRPr lang="pt-BR"/>
          </a:p>
        </p:txBody>
      </p:sp>
    </p:spTree>
    <p:extLst>
      <p:ext uri="{BB962C8B-B14F-4D97-AF65-F5344CB8AC3E}">
        <p14:creationId xmlns:p14="http://schemas.microsoft.com/office/powerpoint/2010/main" val="943596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42</a:t>
            </a:fld>
            <a:endParaRPr lang="pt-BR"/>
          </a:p>
        </p:txBody>
      </p:sp>
    </p:spTree>
    <p:extLst>
      <p:ext uri="{BB962C8B-B14F-4D97-AF65-F5344CB8AC3E}">
        <p14:creationId xmlns:p14="http://schemas.microsoft.com/office/powerpoint/2010/main" val="1956081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43</a:t>
            </a:fld>
            <a:endParaRPr lang="pt-BR"/>
          </a:p>
        </p:txBody>
      </p:sp>
    </p:spTree>
    <p:extLst>
      <p:ext uri="{BB962C8B-B14F-4D97-AF65-F5344CB8AC3E}">
        <p14:creationId xmlns:p14="http://schemas.microsoft.com/office/powerpoint/2010/main" val="58268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45</a:t>
            </a:fld>
            <a:endParaRPr lang="pt-BR"/>
          </a:p>
        </p:txBody>
      </p:sp>
    </p:spTree>
    <p:extLst>
      <p:ext uri="{BB962C8B-B14F-4D97-AF65-F5344CB8AC3E}">
        <p14:creationId xmlns:p14="http://schemas.microsoft.com/office/powerpoint/2010/main" val="703928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46</a:t>
            </a:fld>
            <a:endParaRPr lang="pt-BR"/>
          </a:p>
        </p:txBody>
      </p:sp>
    </p:spTree>
    <p:extLst>
      <p:ext uri="{BB962C8B-B14F-4D97-AF65-F5344CB8AC3E}">
        <p14:creationId xmlns:p14="http://schemas.microsoft.com/office/powerpoint/2010/main" val="17924638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47</a:t>
            </a:fld>
            <a:endParaRPr lang="pt-BR"/>
          </a:p>
        </p:txBody>
      </p:sp>
    </p:spTree>
    <p:extLst>
      <p:ext uri="{BB962C8B-B14F-4D97-AF65-F5344CB8AC3E}">
        <p14:creationId xmlns:p14="http://schemas.microsoft.com/office/powerpoint/2010/main" val="1203234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48</a:t>
            </a:fld>
            <a:endParaRPr lang="pt-BR"/>
          </a:p>
        </p:txBody>
      </p:sp>
    </p:spTree>
    <p:extLst>
      <p:ext uri="{BB962C8B-B14F-4D97-AF65-F5344CB8AC3E}">
        <p14:creationId xmlns:p14="http://schemas.microsoft.com/office/powerpoint/2010/main" val="42639628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49</a:t>
            </a:fld>
            <a:endParaRPr lang="pt-BR"/>
          </a:p>
        </p:txBody>
      </p:sp>
    </p:spTree>
    <p:extLst>
      <p:ext uri="{BB962C8B-B14F-4D97-AF65-F5344CB8AC3E}">
        <p14:creationId xmlns:p14="http://schemas.microsoft.com/office/powerpoint/2010/main" val="42639628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50</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21</a:t>
            </a:fld>
            <a:endParaRPr lang="pt-BR"/>
          </a:p>
        </p:txBody>
      </p:sp>
    </p:spTree>
    <p:extLst>
      <p:ext uri="{BB962C8B-B14F-4D97-AF65-F5344CB8AC3E}">
        <p14:creationId xmlns:p14="http://schemas.microsoft.com/office/powerpoint/2010/main" val="2284274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51</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52</a:t>
            </a:fld>
            <a:endParaRPr lang="pt-BR"/>
          </a:p>
        </p:txBody>
      </p:sp>
    </p:spTree>
    <p:extLst>
      <p:ext uri="{BB962C8B-B14F-4D97-AF65-F5344CB8AC3E}">
        <p14:creationId xmlns:p14="http://schemas.microsoft.com/office/powerpoint/2010/main" val="237481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53</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54</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55</a:t>
            </a:fld>
            <a:endParaRPr lang="pt-BR"/>
          </a:p>
        </p:txBody>
      </p:sp>
    </p:spTree>
    <p:extLst>
      <p:ext uri="{BB962C8B-B14F-4D97-AF65-F5344CB8AC3E}">
        <p14:creationId xmlns:p14="http://schemas.microsoft.com/office/powerpoint/2010/main" val="4191249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56</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57</a:t>
            </a:fld>
            <a:endParaRPr lang="pt-BR"/>
          </a:p>
        </p:txBody>
      </p:sp>
    </p:spTree>
    <p:extLst>
      <p:ext uri="{BB962C8B-B14F-4D97-AF65-F5344CB8AC3E}">
        <p14:creationId xmlns:p14="http://schemas.microsoft.com/office/powerpoint/2010/main" val="3457222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58</a:t>
            </a:fld>
            <a:endParaRPr lang="pt-BR"/>
          </a:p>
        </p:txBody>
      </p:sp>
    </p:spTree>
    <p:extLst>
      <p:ext uri="{BB962C8B-B14F-4D97-AF65-F5344CB8AC3E}">
        <p14:creationId xmlns:p14="http://schemas.microsoft.com/office/powerpoint/2010/main" val="3892979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22</a:t>
            </a:fld>
            <a:endParaRPr lang="pt-BR"/>
          </a:p>
        </p:txBody>
      </p:sp>
    </p:spTree>
    <p:extLst>
      <p:ext uri="{BB962C8B-B14F-4D97-AF65-F5344CB8AC3E}">
        <p14:creationId xmlns:p14="http://schemas.microsoft.com/office/powerpoint/2010/main" val="1944963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23</a:t>
            </a:fld>
            <a:endParaRPr lang="pt-BR"/>
          </a:p>
        </p:txBody>
      </p:sp>
    </p:spTree>
    <p:extLst>
      <p:ext uri="{BB962C8B-B14F-4D97-AF65-F5344CB8AC3E}">
        <p14:creationId xmlns:p14="http://schemas.microsoft.com/office/powerpoint/2010/main" val="249638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24</a:t>
            </a:fld>
            <a:endParaRPr lang="pt-BR"/>
          </a:p>
        </p:txBody>
      </p:sp>
    </p:spTree>
    <p:extLst>
      <p:ext uri="{BB962C8B-B14F-4D97-AF65-F5344CB8AC3E}">
        <p14:creationId xmlns:p14="http://schemas.microsoft.com/office/powerpoint/2010/main" val="2496385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25</a:t>
            </a:fld>
            <a:endParaRPr lang="pt-BR"/>
          </a:p>
        </p:txBody>
      </p:sp>
    </p:spTree>
    <p:extLst>
      <p:ext uri="{BB962C8B-B14F-4D97-AF65-F5344CB8AC3E}">
        <p14:creationId xmlns:p14="http://schemas.microsoft.com/office/powerpoint/2010/main" val="2496385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26</a:t>
            </a:fld>
            <a:endParaRPr lang="pt-BR"/>
          </a:p>
        </p:txBody>
      </p:sp>
    </p:spTree>
    <p:extLst>
      <p:ext uri="{BB962C8B-B14F-4D97-AF65-F5344CB8AC3E}">
        <p14:creationId xmlns:p14="http://schemas.microsoft.com/office/powerpoint/2010/main" val="249638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BC33BE9F-2D37-4B43-A02F-782CF442C820}" type="slidenum">
              <a:rPr lang="pt-BR" smtClean="0"/>
              <a:t>27</a:t>
            </a:fld>
            <a:endParaRPr lang="pt-BR"/>
          </a:p>
        </p:txBody>
      </p:sp>
    </p:spTree>
    <p:extLst>
      <p:ext uri="{BB962C8B-B14F-4D97-AF65-F5344CB8AC3E}">
        <p14:creationId xmlns:p14="http://schemas.microsoft.com/office/powerpoint/2010/main" val="2496385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496484"/>
            <a:ext cx="10972800" cy="3183467"/>
          </a:xfrm>
        </p:spPr>
        <p:txBody>
          <a:bodyPr anchor="b"/>
          <a:lstStyle>
            <a:lvl1pPr algn="ctr">
              <a:defRPr sz="7200"/>
            </a:lvl1pPr>
          </a:lstStyle>
          <a:p>
            <a:r>
              <a:rPr lang="pt-BR"/>
              <a:t>Clique para editar o título Mestre</a:t>
            </a:r>
            <a:endParaRPr lang="en-US" dirty="0"/>
          </a:p>
        </p:txBody>
      </p:sp>
      <p:sp>
        <p:nvSpPr>
          <p:cNvPr id="3" name="Subtitle 2"/>
          <p:cNvSpPr>
            <a:spLocks noGrp="1"/>
          </p:cNvSpPr>
          <p:nvPr>
            <p:ph type="subTitle" idx="1"/>
          </p:nvPr>
        </p:nvSpPr>
        <p:spPr>
          <a:xfrm>
            <a:off x="1828800" y="4802717"/>
            <a:ext cx="10972800" cy="2207683"/>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D6E7505B-4940-4165-A704-765B019D632C}" type="datetimeFigureOut">
              <a:rPr lang="pt-BR" smtClean="0"/>
              <a:t>23/05/2019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140439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6E7505B-4940-4165-A704-765B019D632C}" type="datetimeFigureOut">
              <a:rPr lang="pt-BR" smtClean="0"/>
              <a:t>23/05/2019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947158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86834"/>
            <a:ext cx="3154680" cy="7749117"/>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005840" y="486834"/>
            <a:ext cx="9281160" cy="7749117"/>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6E7505B-4940-4165-A704-765B019D632C}" type="datetimeFigureOut">
              <a:rPr lang="pt-BR" smtClean="0"/>
              <a:t>23/05/2019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3398222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6E7505B-4940-4165-A704-765B019D632C}" type="datetimeFigureOut">
              <a:rPr lang="pt-BR" smtClean="0"/>
              <a:t>23/05/2019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874007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998220" y="2279652"/>
            <a:ext cx="12618720" cy="3803649"/>
          </a:xfrm>
        </p:spPr>
        <p:txBody>
          <a:bodyPr anchor="b"/>
          <a:lstStyle>
            <a:lvl1pPr>
              <a:defRPr sz="7200"/>
            </a:lvl1pPr>
          </a:lstStyle>
          <a:p>
            <a:r>
              <a:rPr lang="pt-BR"/>
              <a:t>Clique para editar o título Mestre</a:t>
            </a:r>
            <a:endParaRPr lang="en-US" dirty="0"/>
          </a:p>
        </p:txBody>
      </p:sp>
      <p:sp>
        <p:nvSpPr>
          <p:cNvPr id="3" name="Text Placeholder 2"/>
          <p:cNvSpPr>
            <a:spLocks noGrp="1"/>
          </p:cNvSpPr>
          <p:nvPr>
            <p:ph type="body" idx="1"/>
          </p:nvPr>
        </p:nvSpPr>
        <p:spPr>
          <a:xfrm>
            <a:off x="998220" y="6119285"/>
            <a:ext cx="12618720" cy="2000249"/>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D6E7505B-4940-4165-A704-765B019D632C}" type="datetimeFigureOut">
              <a:rPr lang="pt-BR" smtClean="0"/>
              <a:t>23/05/2019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373837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005840" y="2434167"/>
            <a:ext cx="6217920" cy="580178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7406640" y="2434167"/>
            <a:ext cx="6217920" cy="580178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6E7505B-4940-4165-A704-765B019D632C}" type="datetimeFigureOut">
              <a:rPr lang="pt-BR" smtClean="0"/>
              <a:t>23/05/2019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3550387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007746" y="486834"/>
            <a:ext cx="12618720" cy="176741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07746" y="2241551"/>
            <a:ext cx="6189344" cy="1098549"/>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pt-BR"/>
              <a:t>Editar estilos de texto Mestre</a:t>
            </a:r>
          </a:p>
        </p:txBody>
      </p:sp>
      <p:sp>
        <p:nvSpPr>
          <p:cNvPr id="4" name="Content Placeholder 3"/>
          <p:cNvSpPr>
            <a:spLocks noGrp="1"/>
          </p:cNvSpPr>
          <p:nvPr>
            <p:ph sz="half" idx="2"/>
          </p:nvPr>
        </p:nvSpPr>
        <p:spPr>
          <a:xfrm>
            <a:off x="1007746" y="3340100"/>
            <a:ext cx="6189344" cy="491278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7406640" y="2241551"/>
            <a:ext cx="6219826" cy="1098549"/>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pt-BR"/>
              <a:t>Editar estilos de texto Mestre</a:t>
            </a:r>
          </a:p>
        </p:txBody>
      </p:sp>
      <p:sp>
        <p:nvSpPr>
          <p:cNvPr id="6" name="Content Placeholder 5"/>
          <p:cNvSpPr>
            <a:spLocks noGrp="1"/>
          </p:cNvSpPr>
          <p:nvPr>
            <p:ph sz="quarter" idx="4"/>
          </p:nvPr>
        </p:nvSpPr>
        <p:spPr>
          <a:xfrm>
            <a:off x="7406640" y="3340100"/>
            <a:ext cx="6219826" cy="491278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6E7505B-4940-4165-A704-765B019D632C}" type="datetimeFigureOut">
              <a:rPr lang="pt-BR" smtClean="0"/>
              <a:t>23/05/2019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778500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6E7505B-4940-4165-A704-765B019D632C}" type="datetimeFigureOut">
              <a:rPr lang="pt-BR" smtClean="0"/>
              <a:t>23/05/2019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3226515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E7505B-4940-4165-A704-765B019D632C}" type="datetimeFigureOut">
              <a:rPr lang="pt-BR" smtClean="0"/>
              <a:t>23/05/2019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19700086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4" cy="2133600"/>
          </a:xfrm>
        </p:spPr>
        <p:txBody>
          <a:bodyPr anchor="b"/>
          <a:lstStyle>
            <a:lvl1pPr>
              <a:defRPr sz="3840"/>
            </a:lvl1pPr>
          </a:lstStyle>
          <a:p>
            <a:r>
              <a:rPr lang="pt-BR"/>
              <a:t>Clique para editar o título Mestre</a:t>
            </a:r>
            <a:endParaRPr lang="en-US" dirty="0"/>
          </a:p>
        </p:txBody>
      </p:sp>
      <p:sp>
        <p:nvSpPr>
          <p:cNvPr id="3" name="Content Placeholder 2"/>
          <p:cNvSpPr>
            <a:spLocks noGrp="1"/>
          </p:cNvSpPr>
          <p:nvPr>
            <p:ph idx="1"/>
          </p:nvPr>
        </p:nvSpPr>
        <p:spPr>
          <a:xfrm>
            <a:off x="6219826" y="1316567"/>
            <a:ext cx="7406640" cy="6498167"/>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007746" y="2743200"/>
            <a:ext cx="4718684" cy="508211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pt-BR"/>
              <a:t>Editar estilos de texto Mestre</a:t>
            </a:r>
          </a:p>
        </p:txBody>
      </p:sp>
      <p:sp>
        <p:nvSpPr>
          <p:cNvPr id="5" name="Date Placeholder 4"/>
          <p:cNvSpPr>
            <a:spLocks noGrp="1"/>
          </p:cNvSpPr>
          <p:nvPr>
            <p:ph type="dt" sz="half" idx="10"/>
          </p:nvPr>
        </p:nvSpPr>
        <p:spPr/>
        <p:txBody>
          <a:bodyPr/>
          <a:lstStyle/>
          <a:p>
            <a:fld id="{D6E7505B-4940-4165-A704-765B019D632C}" type="datetimeFigureOut">
              <a:rPr lang="pt-BR" smtClean="0"/>
              <a:t>23/05/2019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474966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007746" y="609600"/>
            <a:ext cx="4718684" cy="2133600"/>
          </a:xfrm>
        </p:spPr>
        <p:txBody>
          <a:bodyPr anchor="b"/>
          <a:lstStyle>
            <a:lvl1pPr>
              <a:defRPr sz="384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219826" y="1316567"/>
            <a:ext cx="7406640" cy="6498167"/>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pt-BR"/>
              <a:t>Clique no ícone para adicionar uma imagem</a:t>
            </a:r>
            <a:endParaRPr lang="en-US" dirty="0"/>
          </a:p>
        </p:txBody>
      </p:sp>
      <p:sp>
        <p:nvSpPr>
          <p:cNvPr id="4" name="Text Placeholder 3"/>
          <p:cNvSpPr>
            <a:spLocks noGrp="1"/>
          </p:cNvSpPr>
          <p:nvPr>
            <p:ph type="body" sz="half" idx="2"/>
          </p:nvPr>
        </p:nvSpPr>
        <p:spPr>
          <a:xfrm>
            <a:off x="1007746" y="2743200"/>
            <a:ext cx="4718684" cy="5082117"/>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pt-BR"/>
              <a:t>Editar estilos de texto Mestre</a:t>
            </a:r>
          </a:p>
        </p:txBody>
      </p:sp>
      <p:sp>
        <p:nvSpPr>
          <p:cNvPr id="5" name="Date Placeholder 4"/>
          <p:cNvSpPr>
            <a:spLocks noGrp="1"/>
          </p:cNvSpPr>
          <p:nvPr>
            <p:ph type="dt" sz="half" idx="10"/>
          </p:nvPr>
        </p:nvSpPr>
        <p:spPr/>
        <p:txBody>
          <a:bodyPr/>
          <a:lstStyle/>
          <a:p>
            <a:fld id="{D6E7505B-4940-4165-A704-765B019D632C}" type="datetimeFigureOut">
              <a:rPr lang="pt-BR" smtClean="0"/>
              <a:t>23/05/2019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69F7DFB9-4CFF-457E-8BB4-2769E69AD6EB}" type="slidenum">
              <a:rPr lang="pt-BR" smtClean="0"/>
              <a:t>‹nº›</a:t>
            </a:fld>
            <a:endParaRPr lang="pt-BR"/>
          </a:p>
        </p:txBody>
      </p:sp>
    </p:spTree>
    <p:extLst>
      <p:ext uri="{BB962C8B-B14F-4D97-AF65-F5344CB8AC3E}">
        <p14:creationId xmlns:p14="http://schemas.microsoft.com/office/powerpoint/2010/main" val="982506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86834"/>
            <a:ext cx="12618720" cy="1767417"/>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005840" y="2434167"/>
            <a:ext cx="12618720" cy="5801784"/>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05840" y="8475134"/>
            <a:ext cx="3291840" cy="486833"/>
          </a:xfrm>
          <a:prstGeom prst="rect">
            <a:avLst/>
          </a:prstGeom>
        </p:spPr>
        <p:txBody>
          <a:bodyPr vert="horz" lIns="91440" tIns="45720" rIns="91440" bIns="45720" rtlCol="0" anchor="ctr"/>
          <a:lstStyle>
            <a:lvl1pPr algn="l">
              <a:defRPr sz="1440">
                <a:solidFill>
                  <a:schemeClr val="tx1">
                    <a:tint val="75000"/>
                  </a:schemeClr>
                </a:solidFill>
              </a:defRPr>
            </a:lvl1pPr>
          </a:lstStyle>
          <a:p>
            <a:fld id="{D6E7505B-4940-4165-A704-765B019D632C}" type="datetimeFigureOut">
              <a:rPr lang="pt-BR" smtClean="0"/>
              <a:t>23/05/2019</a:t>
            </a:fld>
            <a:endParaRPr lang="pt-BR"/>
          </a:p>
        </p:txBody>
      </p:sp>
      <p:sp>
        <p:nvSpPr>
          <p:cNvPr id="5" name="Footer Placeholder 4"/>
          <p:cNvSpPr>
            <a:spLocks noGrp="1"/>
          </p:cNvSpPr>
          <p:nvPr>
            <p:ph type="ftr" sz="quarter" idx="3"/>
          </p:nvPr>
        </p:nvSpPr>
        <p:spPr>
          <a:xfrm>
            <a:off x="4846320" y="8475134"/>
            <a:ext cx="4937760" cy="486833"/>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10332720" y="8475134"/>
            <a:ext cx="3291840" cy="486833"/>
          </a:xfrm>
          <a:prstGeom prst="rect">
            <a:avLst/>
          </a:prstGeom>
        </p:spPr>
        <p:txBody>
          <a:bodyPr vert="horz" lIns="91440" tIns="45720" rIns="91440" bIns="45720" rtlCol="0" anchor="ctr"/>
          <a:lstStyle>
            <a:lvl1pPr algn="r">
              <a:defRPr sz="1440">
                <a:solidFill>
                  <a:schemeClr val="tx1">
                    <a:tint val="75000"/>
                  </a:schemeClr>
                </a:solidFill>
              </a:defRPr>
            </a:lvl1pPr>
          </a:lstStyle>
          <a:p>
            <a:fld id="{69F7DFB9-4CFF-457E-8BB4-2769E69AD6EB}" type="slidenum">
              <a:rPr lang="pt-BR" smtClean="0"/>
              <a:t>‹nº›</a:t>
            </a:fld>
            <a:endParaRPr lang="pt-BR"/>
          </a:p>
        </p:txBody>
      </p:sp>
    </p:spTree>
    <p:extLst>
      <p:ext uri="{BB962C8B-B14F-4D97-AF65-F5344CB8AC3E}">
        <p14:creationId xmlns:p14="http://schemas.microsoft.com/office/powerpoint/2010/main" val="11886375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8.png"/><Relationship Id="rId4" Type="http://schemas.openxmlformats.org/officeDocument/2006/relationships/image" Target="../media/image20.png"/><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8.jpe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8.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9.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5.emf"/><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6.emf"/><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7.emf"/><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8.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2.emf"/><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3.emf"/><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4.em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6.emf"/><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emf"/><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1.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png"/><Relationship Id="rId7"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research.google.com/pubs/pub43438.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12.png"/><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87E12970-CD86-4085-9D46-4A0E5EEC17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570" b="27812"/>
          <a:stretch/>
        </p:blipFill>
        <p:spPr bwMode="auto">
          <a:xfrm>
            <a:off x="2779743" y="1999195"/>
            <a:ext cx="8976320" cy="2658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https://media.licdn.com/mpr/mpr/shrink_200_200/gcrc/dms/image/C4D0BAQEmJPJgZPmRLg/company-logo_400_400/0?e=2123787600&amp;v=beta&amp;t=8Wq4IOQd3HubMqq_0aiNLXc3s-59kh7lL6zXbI5Chr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dirty="0"/>
          </a:p>
        </p:txBody>
      </p:sp>
      <p:sp>
        <p:nvSpPr>
          <p:cNvPr id="6" name="Retângulo 5">
            <a:extLst>
              <a:ext uri="{FF2B5EF4-FFF2-40B4-BE49-F238E27FC236}">
                <a16:creationId xmlns:a16="http://schemas.microsoft.com/office/drawing/2014/main" id="{F01754EB-3F85-4470-8BDC-267B81A8421C}"/>
              </a:ext>
            </a:extLst>
          </p:cNvPr>
          <p:cNvSpPr/>
          <p:nvPr/>
        </p:nvSpPr>
        <p:spPr>
          <a:xfrm>
            <a:off x="0" y="-7243"/>
            <a:ext cx="14630400" cy="414728"/>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a:extLst>
              <a:ext uri="{FF2B5EF4-FFF2-40B4-BE49-F238E27FC236}">
                <a16:creationId xmlns:a16="http://schemas.microsoft.com/office/drawing/2014/main" id="{F01754EB-3F85-4470-8BDC-267B81A8421C}"/>
              </a:ext>
            </a:extLst>
          </p:cNvPr>
          <p:cNvSpPr/>
          <p:nvPr/>
        </p:nvSpPr>
        <p:spPr>
          <a:xfrm>
            <a:off x="0" y="8729272"/>
            <a:ext cx="14630400" cy="414728"/>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AutoShape 2" descr="Resultado de imagem para ole consignad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9" name="CaixaDeTexto 8"/>
          <p:cNvSpPr txBox="1"/>
          <p:nvPr/>
        </p:nvSpPr>
        <p:spPr>
          <a:xfrm>
            <a:off x="4562053" y="5561216"/>
            <a:ext cx="5506315" cy="369332"/>
          </a:xfrm>
          <a:prstGeom prst="rect">
            <a:avLst/>
          </a:prstGeom>
          <a:noFill/>
        </p:spPr>
        <p:txBody>
          <a:bodyPr wrap="none" rtlCol="0">
            <a:spAutoFit/>
          </a:bodyPr>
          <a:lstStyle/>
          <a:p>
            <a:pPr algn="ctr"/>
            <a:r>
              <a:rPr lang="pt-BR" dirty="0"/>
              <a:t>Matheus Neder – Arquiteto de Soluções Olé Consignado</a:t>
            </a:r>
          </a:p>
        </p:txBody>
      </p:sp>
    </p:spTree>
    <p:extLst>
      <p:ext uri="{BB962C8B-B14F-4D97-AF65-F5344CB8AC3E}">
        <p14:creationId xmlns:p14="http://schemas.microsoft.com/office/powerpoint/2010/main" val="374174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id="{A6305ED7-C53E-4567-9A1F-023096DAD2B1}"/>
              </a:ext>
            </a:extLst>
          </p:cNvPr>
          <p:cNvSpPr txBox="1"/>
          <p:nvPr/>
        </p:nvSpPr>
        <p:spPr>
          <a:xfrm>
            <a:off x="3752292" y="875854"/>
            <a:ext cx="1492716"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Cases</a:t>
            </a:r>
            <a:endParaRPr lang="pt-BR" sz="3600" i="1" dirty="0">
              <a:latin typeface="Arial" panose="020B0604020202020204" pitchFamily="34" charset="0"/>
              <a:cs typeface="Arial" panose="020B0604020202020204" pitchFamily="34" charset="0"/>
            </a:endParaRPr>
          </a:p>
        </p:txBody>
      </p:sp>
      <p:pic>
        <p:nvPicPr>
          <p:cNvPr id="40" name="Picture 6">
            <a:extLst>
              <a:ext uri="{FF2B5EF4-FFF2-40B4-BE49-F238E27FC236}">
                <a16:creationId xmlns:a16="http://schemas.microsoft.com/office/drawing/2014/main" id="{13142A1B-1B11-43CD-BB32-010BEB6400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7552" y="2599491"/>
            <a:ext cx="2047875" cy="1209675"/>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3" name="CaixaDeTexto 42">
            <a:extLst>
              <a:ext uri="{FF2B5EF4-FFF2-40B4-BE49-F238E27FC236}">
                <a16:creationId xmlns:a16="http://schemas.microsoft.com/office/drawing/2014/main" id="{BDFEACA2-E53A-4A4F-84DA-699E48874B75}"/>
              </a:ext>
            </a:extLst>
          </p:cNvPr>
          <p:cNvSpPr txBox="1"/>
          <p:nvPr/>
        </p:nvSpPr>
        <p:spPr>
          <a:xfrm>
            <a:off x="6550593" y="2436944"/>
            <a:ext cx="7057998" cy="1754326"/>
          </a:xfrm>
          <a:prstGeom prst="rect">
            <a:avLst/>
          </a:prstGeom>
          <a:noFill/>
        </p:spPr>
        <p:txBody>
          <a:bodyPr wrap="square" rtlCol="0">
            <a:spAutoFit/>
          </a:bodyPr>
          <a:lstStyle/>
          <a:p>
            <a:r>
              <a:rPr lang="en-US" sz="1800" dirty="0"/>
              <a:t>Since we started in February 2015, we’ve been busy building the best current account in the world. We received our full UK banking license from the FCA and PRA in April 2017, and are now working hard to roll current accounts out to everyone in the UK. Download the app today to join the 400,000 customers using our hot coral cards to manage their money and spend around the world.</a:t>
            </a:r>
            <a:endParaRPr lang="pt-BR" sz="1800" dirty="0"/>
          </a:p>
        </p:txBody>
      </p:sp>
      <p:sp>
        <p:nvSpPr>
          <p:cNvPr id="44" name="CaixaDeTexto 43">
            <a:extLst>
              <a:ext uri="{FF2B5EF4-FFF2-40B4-BE49-F238E27FC236}">
                <a16:creationId xmlns:a16="http://schemas.microsoft.com/office/drawing/2014/main" id="{D0CCF4DA-DC92-44C3-A46F-564FA0ED2DBB}"/>
              </a:ext>
            </a:extLst>
          </p:cNvPr>
          <p:cNvSpPr txBox="1"/>
          <p:nvPr/>
        </p:nvSpPr>
        <p:spPr>
          <a:xfrm>
            <a:off x="6550590" y="4102715"/>
            <a:ext cx="1880066" cy="276999"/>
          </a:xfrm>
          <a:prstGeom prst="rect">
            <a:avLst/>
          </a:prstGeom>
          <a:noFill/>
        </p:spPr>
        <p:txBody>
          <a:bodyPr wrap="none" rtlCol="0">
            <a:spAutoFit/>
          </a:bodyPr>
          <a:lstStyle/>
          <a:p>
            <a:r>
              <a:rPr lang="pt-BR" sz="1200" dirty="0"/>
              <a:t>https://monzo.com/about/</a:t>
            </a:r>
          </a:p>
        </p:txBody>
      </p:sp>
      <p:pic>
        <p:nvPicPr>
          <p:cNvPr id="45" name="Picture 3">
            <a:extLst>
              <a:ext uri="{FF2B5EF4-FFF2-40B4-BE49-F238E27FC236}">
                <a16:creationId xmlns:a16="http://schemas.microsoft.com/office/drawing/2014/main" id="{136F8F2D-C8E3-4F9A-A4C1-C20006AC8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7551" y="4750787"/>
            <a:ext cx="2047875" cy="1209675"/>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6" name="CaixaDeTexto 45">
            <a:extLst>
              <a:ext uri="{FF2B5EF4-FFF2-40B4-BE49-F238E27FC236}">
                <a16:creationId xmlns:a16="http://schemas.microsoft.com/office/drawing/2014/main" id="{46D82893-C5D4-479F-B21A-C07300FC53AC}"/>
              </a:ext>
            </a:extLst>
          </p:cNvPr>
          <p:cNvSpPr txBox="1"/>
          <p:nvPr/>
        </p:nvSpPr>
        <p:spPr>
          <a:xfrm>
            <a:off x="6550592" y="4689812"/>
            <a:ext cx="7130007" cy="1200329"/>
          </a:xfrm>
          <a:prstGeom prst="rect">
            <a:avLst/>
          </a:prstGeom>
          <a:noFill/>
        </p:spPr>
        <p:txBody>
          <a:bodyPr wrap="square" rtlCol="0">
            <a:spAutoFit/>
          </a:bodyPr>
          <a:lstStyle/>
          <a:p>
            <a:r>
              <a:rPr lang="en-US" sz="1800" dirty="0" err="1"/>
              <a:t>WePay</a:t>
            </a:r>
            <a:r>
              <a:rPr lang="en-US" sz="1800" dirty="0"/>
              <a:t> is a platform payments company that provides payment, risk and support products and services to software and platform companies. We do payments for software and platforms, that’s all we do and we do it better than anyone else. </a:t>
            </a:r>
            <a:r>
              <a:rPr lang="en-US" sz="1800" dirty="0" err="1"/>
              <a:t>WePay</a:t>
            </a:r>
            <a:r>
              <a:rPr lang="en-US" sz="1800" dirty="0"/>
              <a:t> is a JPMorgan Chase company.</a:t>
            </a:r>
            <a:endParaRPr lang="pt-BR" sz="1800" dirty="0"/>
          </a:p>
        </p:txBody>
      </p:sp>
      <p:sp>
        <p:nvSpPr>
          <p:cNvPr id="47" name="CaixaDeTexto 46">
            <a:extLst>
              <a:ext uri="{FF2B5EF4-FFF2-40B4-BE49-F238E27FC236}">
                <a16:creationId xmlns:a16="http://schemas.microsoft.com/office/drawing/2014/main" id="{29F4A287-7E8A-466E-BD7F-B3123B7CB38D}"/>
              </a:ext>
            </a:extLst>
          </p:cNvPr>
          <p:cNvSpPr txBox="1"/>
          <p:nvPr/>
        </p:nvSpPr>
        <p:spPr>
          <a:xfrm>
            <a:off x="6550593" y="5841940"/>
            <a:ext cx="2428357" cy="276999"/>
          </a:xfrm>
          <a:prstGeom prst="rect">
            <a:avLst/>
          </a:prstGeom>
          <a:noFill/>
        </p:spPr>
        <p:txBody>
          <a:bodyPr wrap="none" rtlCol="0">
            <a:spAutoFit/>
          </a:bodyPr>
          <a:lstStyle/>
          <a:p>
            <a:r>
              <a:rPr lang="pt-BR" sz="1200" dirty="0"/>
              <a:t>https://go.wepay.com/about-wepay</a:t>
            </a:r>
          </a:p>
        </p:txBody>
      </p:sp>
      <p:pic>
        <p:nvPicPr>
          <p:cNvPr id="48" name="Picture 3">
            <a:extLst>
              <a:ext uri="{FF2B5EF4-FFF2-40B4-BE49-F238E27FC236}">
                <a16:creationId xmlns:a16="http://schemas.microsoft.com/office/drawing/2014/main" id="{9461BF84-3DDC-463E-9F30-BD4C12B8E6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48174" y="6853480"/>
            <a:ext cx="2057400" cy="1209675"/>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49" name="CaixaDeTexto 48">
            <a:extLst>
              <a:ext uri="{FF2B5EF4-FFF2-40B4-BE49-F238E27FC236}">
                <a16:creationId xmlns:a16="http://schemas.microsoft.com/office/drawing/2014/main" id="{7C0F12DD-C6B0-497E-8A56-1D0A1C4B799D}"/>
              </a:ext>
            </a:extLst>
          </p:cNvPr>
          <p:cNvSpPr txBox="1"/>
          <p:nvPr/>
        </p:nvSpPr>
        <p:spPr>
          <a:xfrm>
            <a:off x="6550594" y="6790818"/>
            <a:ext cx="6716141" cy="1200329"/>
          </a:xfrm>
          <a:prstGeom prst="rect">
            <a:avLst/>
          </a:prstGeom>
          <a:noFill/>
        </p:spPr>
        <p:txBody>
          <a:bodyPr wrap="square" rtlCol="0">
            <a:spAutoFit/>
          </a:bodyPr>
          <a:lstStyle/>
          <a:p>
            <a:r>
              <a:rPr lang="en-US" sz="1800" dirty="0"/>
              <a:t>The core of the Amadeus platform ran on IBM’s Transaction Processing Facility (TPF), a specialized operating system expressly created by Big Blue for online reservation systems but also used by big financial institutions like MasterCard and VISA …</a:t>
            </a:r>
            <a:endParaRPr lang="pt-BR" sz="1800" dirty="0"/>
          </a:p>
        </p:txBody>
      </p:sp>
      <p:sp>
        <p:nvSpPr>
          <p:cNvPr id="50" name="CaixaDeTexto 49">
            <a:extLst>
              <a:ext uri="{FF2B5EF4-FFF2-40B4-BE49-F238E27FC236}">
                <a16:creationId xmlns:a16="http://schemas.microsoft.com/office/drawing/2014/main" id="{96E0AB0F-EF55-4B25-8D25-847FC4257A64}"/>
              </a:ext>
            </a:extLst>
          </p:cNvPr>
          <p:cNvSpPr txBox="1"/>
          <p:nvPr/>
        </p:nvSpPr>
        <p:spPr>
          <a:xfrm>
            <a:off x="6550593" y="7991147"/>
            <a:ext cx="5985356" cy="276999"/>
          </a:xfrm>
          <a:prstGeom prst="rect">
            <a:avLst/>
          </a:prstGeom>
          <a:noFill/>
        </p:spPr>
        <p:txBody>
          <a:bodyPr wrap="none" rtlCol="0">
            <a:spAutoFit/>
          </a:bodyPr>
          <a:lstStyle/>
          <a:p>
            <a:r>
              <a:rPr lang="pt-BR" sz="1200" dirty="0"/>
              <a:t>https://www.nextplatform.com/2015/08/04/amadeus-takes-off-with-containers-and-clouds/</a:t>
            </a:r>
          </a:p>
        </p:txBody>
      </p:sp>
      <p:grpSp>
        <p:nvGrpSpPr>
          <p:cNvPr id="51" name="Grupo 50"/>
          <p:cNvGrpSpPr/>
          <p:nvPr/>
        </p:nvGrpSpPr>
        <p:grpSpPr>
          <a:xfrm>
            <a:off x="-1704" y="2034929"/>
            <a:ext cx="3460243" cy="7181624"/>
            <a:chOff x="-1704" y="2034929"/>
            <a:chExt cx="3460243" cy="7181624"/>
          </a:xfrm>
        </p:grpSpPr>
        <p:sp>
          <p:nvSpPr>
            <p:cNvPr id="52" name="Retângulo 51">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tângulo 52">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aixaDeTexto 55">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57" name="Retângulo 56">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tângulo 62">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tângulo 66">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725878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id="{A6305ED7-C53E-4567-9A1F-023096DAD2B1}"/>
              </a:ext>
            </a:extLst>
          </p:cNvPr>
          <p:cNvSpPr txBox="1"/>
          <p:nvPr/>
        </p:nvSpPr>
        <p:spPr>
          <a:xfrm>
            <a:off x="3752292" y="875854"/>
            <a:ext cx="1492716"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Cases</a:t>
            </a:r>
            <a:endParaRPr lang="pt-BR" sz="3600" i="1" dirty="0">
              <a:latin typeface="Arial" panose="020B0604020202020204" pitchFamily="34" charset="0"/>
              <a:cs typeface="Arial" panose="020B0604020202020204" pitchFamily="34" charset="0"/>
            </a:endParaRPr>
          </a:p>
        </p:txBody>
      </p:sp>
      <p:pic>
        <p:nvPicPr>
          <p:cNvPr id="51" name="Picture 5">
            <a:extLst>
              <a:ext uri="{FF2B5EF4-FFF2-40B4-BE49-F238E27FC236}">
                <a16:creationId xmlns:a16="http://schemas.microsoft.com/office/drawing/2014/main" id="{4FEC1279-467C-4C93-BE24-E8079A0B5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2475" y="3111388"/>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2" name="Picture 6">
            <a:extLst>
              <a:ext uri="{FF2B5EF4-FFF2-40B4-BE49-F238E27FC236}">
                <a16:creationId xmlns:a16="http://schemas.microsoft.com/office/drawing/2014/main" id="{0109BD39-B332-44AB-A59F-9BD311FC6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6315" y="3104947"/>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3" name="Picture 9">
            <a:extLst>
              <a:ext uri="{FF2B5EF4-FFF2-40B4-BE49-F238E27FC236}">
                <a16:creationId xmlns:a16="http://schemas.microsoft.com/office/drawing/2014/main" id="{629E96BE-AD53-4E7A-845D-3AD02A8FC2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05869" y="3111386"/>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4" name="Picture 12">
            <a:extLst>
              <a:ext uri="{FF2B5EF4-FFF2-40B4-BE49-F238E27FC236}">
                <a16:creationId xmlns:a16="http://schemas.microsoft.com/office/drawing/2014/main" id="{C14E7B03-84DF-46CF-A630-74E4CA0461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2475" y="5726350"/>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5" name="Picture 15">
            <a:extLst>
              <a:ext uri="{FF2B5EF4-FFF2-40B4-BE49-F238E27FC236}">
                <a16:creationId xmlns:a16="http://schemas.microsoft.com/office/drawing/2014/main" id="{2BACAD49-42E2-4863-B460-561C0D30F2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6314" y="5709024"/>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56" name="Picture 4">
            <a:extLst>
              <a:ext uri="{FF2B5EF4-FFF2-40B4-BE49-F238E27FC236}">
                <a16:creationId xmlns:a16="http://schemas.microsoft.com/office/drawing/2014/main" id="{4452C8A4-1C7F-48F7-9584-398C8F5343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05868" y="5742350"/>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grpSp>
        <p:nvGrpSpPr>
          <p:cNvPr id="37" name="Grupo 36"/>
          <p:cNvGrpSpPr/>
          <p:nvPr/>
        </p:nvGrpSpPr>
        <p:grpSpPr>
          <a:xfrm>
            <a:off x="-1704" y="2034929"/>
            <a:ext cx="3460243" cy="7181624"/>
            <a:chOff x="-1704" y="2034929"/>
            <a:chExt cx="3460243" cy="7181624"/>
          </a:xfrm>
        </p:grpSpPr>
        <p:sp>
          <p:nvSpPr>
            <p:cNvPr id="38" name="Retângulo 37">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tângulo 39">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CaixaDeTexto 44">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6" name="Retângulo 45">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tângulo 62">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4" name="Picture 3"/>
            <p:cNvPicPr>
              <a:picLocks noChangeAspect="1" noChangeArrowheads="1"/>
            </p:cNvPicPr>
            <p:nvPr/>
          </p:nvPicPr>
          <p:blipFill rotWithShape="1">
            <a:blip r:embed="rId10">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471421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id="{A6305ED7-C53E-4567-9A1F-023096DAD2B1}"/>
              </a:ext>
            </a:extLst>
          </p:cNvPr>
          <p:cNvSpPr txBox="1"/>
          <p:nvPr/>
        </p:nvSpPr>
        <p:spPr>
          <a:xfrm>
            <a:off x="3752292" y="875854"/>
            <a:ext cx="1492716"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Cases</a:t>
            </a:r>
            <a:endParaRPr lang="pt-BR" sz="3600" i="1" dirty="0">
              <a:latin typeface="Arial" panose="020B0604020202020204" pitchFamily="34" charset="0"/>
              <a:cs typeface="Arial" panose="020B0604020202020204" pitchFamily="34" charset="0"/>
            </a:endParaRPr>
          </a:p>
        </p:txBody>
      </p:sp>
      <p:grpSp>
        <p:nvGrpSpPr>
          <p:cNvPr id="37" name="Grupo 36"/>
          <p:cNvGrpSpPr/>
          <p:nvPr/>
        </p:nvGrpSpPr>
        <p:grpSpPr>
          <a:xfrm>
            <a:off x="-1704" y="2034929"/>
            <a:ext cx="3460243" cy="7181624"/>
            <a:chOff x="-1704" y="2034929"/>
            <a:chExt cx="3460243" cy="7181624"/>
          </a:xfrm>
        </p:grpSpPr>
        <p:sp>
          <p:nvSpPr>
            <p:cNvPr id="38" name="Retângulo 37">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tângulo 39">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CaixaDeTexto 44">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6" name="Retângulo 45">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tângulo 62">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4"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2" name="AutoShape 2" descr="Imagem relacionad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0246" b="3801"/>
          <a:stretch/>
        </p:blipFill>
        <p:spPr bwMode="auto">
          <a:xfrm>
            <a:off x="4914901" y="2271713"/>
            <a:ext cx="7315200" cy="6287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1610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id="{A6305ED7-C53E-4567-9A1F-023096DAD2B1}"/>
              </a:ext>
            </a:extLst>
          </p:cNvPr>
          <p:cNvSpPr txBox="1"/>
          <p:nvPr/>
        </p:nvSpPr>
        <p:spPr>
          <a:xfrm>
            <a:off x="3752292" y="875854"/>
            <a:ext cx="2646878"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Background</a:t>
            </a:r>
            <a:endParaRPr lang="pt-BR" sz="3600" i="1" dirty="0">
              <a:latin typeface="Arial" panose="020B0604020202020204" pitchFamily="34" charset="0"/>
              <a:cs typeface="Arial" panose="020B0604020202020204" pitchFamily="34" charset="0"/>
            </a:endParaRPr>
          </a:p>
        </p:txBody>
      </p:sp>
      <p:sp>
        <p:nvSpPr>
          <p:cNvPr id="40" name="CaixaDeTexto 39">
            <a:extLst>
              <a:ext uri="{FF2B5EF4-FFF2-40B4-BE49-F238E27FC236}">
                <a16:creationId xmlns:a16="http://schemas.microsoft.com/office/drawing/2014/main" id="{6DA745EC-C59C-4FC6-B09F-CF263BF6A506}"/>
              </a:ext>
            </a:extLst>
          </p:cNvPr>
          <p:cNvSpPr txBox="1"/>
          <p:nvPr/>
        </p:nvSpPr>
        <p:spPr>
          <a:xfrm>
            <a:off x="3880584" y="2737430"/>
            <a:ext cx="10497568" cy="5252720"/>
          </a:xfrm>
          <a:prstGeom prst="rect">
            <a:avLst/>
          </a:prstGeom>
          <a:noFill/>
        </p:spPr>
        <p:txBody>
          <a:bodyPr wrap="square" rtlCol="0">
            <a:spAutoFit/>
          </a:bodyPr>
          <a:lstStyle/>
          <a:p>
            <a:pPr marL="571500" indent="-571500">
              <a:spcAft>
                <a:spcPts val="2000"/>
              </a:spcAft>
              <a:buFont typeface="Wingdings" panose="05000000000000000000" pitchFamily="2" charset="2"/>
              <a:buChar char="ü"/>
            </a:pPr>
            <a:r>
              <a:rPr lang="pt-BR" sz="3600" i="1" dirty="0"/>
              <a:t>Contêineres (</a:t>
            </a:r>
            <a:r>
              <a:rPr lang="pt-BR" sz="3600" b="1" i="1" dirty="0" err="1"/>
              <a:t>Docker</a:t>
            </a:r>
            <a:r>
              <a:rPr lang="pt-BR" sz="3600" i="1" dirty="0"/>
              <a:t>)</a:t>
            </a:r>
            <a:r>
              <a:rPr lang="pt-BR" sz="3600" dirty="0"/>
              <a:t>;</a:t>
            </a:r>
          </a:p>
          <a:p>
            <a:pPr marL="571500" indent="-571500">
              <a:spcAft>
                <a:spcPts val="2000"/>
              </a:spcAft>
              <a:buFont typeface="Wingdings" panose="05000000000000000000" pitchFamily="2" charset="2"/>
              <a:buChar char="ü"/>
            </a:pPr>
            <a:r>
              <a:rPr lang="pt-BR" sz="3600" dirty="0"/>
              <a:t>Sistemas operacionais (</a:t>
            </a:r>
            <a:r>
              <a:rPr lang="pt-BR" sz="3600" b="1" i="1" dirty="0"/>
              <a:t>Linux</a:t>
            </a:r>
            <a:r>
              <a:rPr lang="pt-BR" sz="3600" dirty="0"/>
              <a:t>);</a:t>
            </a:r>
          </a:p>
          <a:p>
            <a:pPr marL="571500" indent="-571500">
              <a:spcAft>
                <a:spcPts val="2000"/>
              </a:spcAft>
              <a:buFont typeface="Wingdings" panose="05000000000000000000" pitchFamily="2" charset="2"/>
              <a:buChar char="ü"/>
            </a:pPr>
            <a:r>
              <a:rPr lang="pt-BR" sz="3600" dirty="0"/>
              <a:t>Redes;</a:t>
            </a:r>
          </a:p>
          <a:p>
            <a:pPr marL="571500" indent="-571500">
              <a:spcAft>
                <a:spcPts val="2000"/>
              </a:spcAft>
              <a:buFont typeface="Wingdings" panose="05000000000000000000" pitchFamily="2" charset="2"/>
              <a:buChar char="ü"/>
            </a:pPr>
            <a:r>
              <a:rPr lang="pt-BR" sz="3600" dirty="0"/>
              <a:t>Virtualização;</a:t>
            </a:r>
          </a:p>
          <a:p>
            <a:pPr marL="571500" indent="-571500">
              <a:spcAft>
                <a:spcPts val="2000"/>
              </a:spcAft>
              <a:buFont typeface="Wingdings" panose="05000000000000000000" pitchFamily="2" charset="2"/>
              <a:buChar char="ü"/>
            </a:pPr>
            <a:r>
              <a:rPr lang="pt-BR" sz="3600" dirty="0"/>
              <a:t>Interface de linha de comando (</a:t>
            </a:r>
            <a:r>
              <a:rPr lang="pt-BR" sz="3600" i="1" dirty="0" err="1"/>
              <a:t>bash</a:t>
            </a:r>
            <a:r>
              <a:rPr lang="pt-BR" sz="3600" dirty="0"/>
              <a:t> e/ou </a:t>
            </a:r>
            <a:r>
              <a:rPr lang="pt-BR" sz="3600" i="1" dirty="0" err="1"/>
              <a:t>powershell</a:t>
            </a:r>
            <a:r>
              <a:rPr lang="pt-BR" sz="3600" dirty="0"/>
              <a:t>);</a:t>
            </a:r>
          </a:p>
          <a:p>
            <a:pPr marL="571500" indent="-571500">
              <a:spcAft>
                <a:spcPts val="2000"/>
              </a:spcAft>
              <a:buFont typeface="Wingdings" panose="05000000000000000000" pitchFamily="2" charset="2"/>
              <a:buChar char="ü"/>
            </a:pPr>
            <a:r>
              <a:rPr lang="pt-BR" sz="3600" dirty="0"/>
              <a:t>Formatos </a:t>
            </a:r>
            <a:r>
              <a:rPr lang="pt-BR" sz="3600" i="1" dirty="0"/>
              <a:t>JSON</a:t>
            </a:r>
            <a:r>
              <a:rPr lang="pt-BR" sz="3600" dirty="0"/>
              <a:t> e/ou </a:t>
            </a:r>
            <a:r>
              <a:rPr lang="pt-BR" sz="3600" b="1" i="1" dirty="0"/>
              <a:t>YAML</a:t>
            </a:r>
            <a:r>
              <a:rPr lang="pt-BR" sz="3600" dirty="0"/>
              <a:t>.</a:t>
            </a: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21388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1028" name="Picture 4" descr="Resultado de imagem para virtual machine">
            <a:extLst>
              <a:ext uri="{FF2B5EF4-FFF2-40B4-BE49-F238E27FC236}">
                <a16:creationId xmlns:a16="http://schemas.microsoft.com/office/drawing/2014/main" id="{10423A69-942F-4624-969D-93A52F65D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863" y="3041022"/>
            <a:ext cx="6054786" cy="4706587"/>
          </a:xfrm>
          <a:prstGeom prst="rect">
            <a:avLst/>
          </a:prstGeom>
          <a:noFill/>
          <a:extLst>
            <a:ext uri="{909E8E84-426E-40DD-AFC4-6F175D3DCCD1}">
              <a14:hiddenFill xmlns:a14="http://schemas.microsoft.com/office/drawing/2010/main">
                <a:solidFill>
                  <a:srgbClr val="FFFFFF"/>
                </a:solidFill>
              </a14:hiddenFill>
            </a:ext>
          </a:extLst>
        </p:spPr>
      </p:pic>
      <p:sp>
        <p:nvSpPr>
          <p:cNvPr id="57" name="CaixaDeTexto 56">
            <a:extLst>
              <a:ext uri="{FF2B5EF4-FFF2-40B4-BE49-F238E27FC236}">
                <a16:creationId xmlns:a16="http://schemas.microsoft.com/office/drawing/2014/main" id="{3D1E1B47-31C0-44F7-AC5E-288B2A943C31}"/>
              </a:ext>
            </a:extLst>
          </p:cNvPr>
          <p:cNvSpPr txBox="1"/>
          <p:nvPr/>
        </p:nvSpPr>
        <p:spPr>
          <a:xfrm>
            <a:off x="3797212" y="8108312"/>
            <a:ext cx="10348089" cy="461665"/>
          </a:xfrm>
          <a:prstGeom prst="rect">
            <a:avLst/>
          </a:prstGeom>
          <a:noFill/>
        </p:spPr>
        <p:txBody>
          <a:bodyPr wrap="none" rtlCol="0">
            <a:spAutoFit/>
          </a:bodyPr>
          <a:lstStyle/>
          <a:p>
            <a:pPr algn="ctr"/>
            <a:r>
              <a:rPr lang="pt-BR" sz="2400"/>
              <a:t>https://nickjanetakis.com/blog/comparing-virtual-machines-vs-docker-containers</a:t>
            </a:r>
            <a:endParaRPr lang="pt-BR" sz="2400" dirty="0"/>
          </a:p>
        </p:txBody>
      </p:sp>
      <p:sp>
        <p:nvSpPr>
          <p:cNvPr id="2" name="CaixaDeTexto 1">
            <a:extLst>
              <a:ext uri="{FF2B5EF4-FFF2-40B4-BE49-F238E27FC236}">
                <a16:creationId xmlns:a16="http://schemas.microsoft.com/office/drawing/2014/main" id="{CC8369EB-7B91-4146-AD90-BC86FAF3E929}"/>
              </a:ext>
            </a:extLst>
          </p:cNvPr>
          <p:cNvSpPr txBox="1"/>
          <p:nvPr/>
        </p:nvSpPr>
        <p:spPr>
          <a:xfrm>
            <a:off x="6318929" y="2152785"/>
            <a:ext cx="5304658" cy="707886"/>
          </a:xfrm>
          <a:prstGeom prst="rect">
            <a:avLst/>
          </a:prstGeom>
          <a:noFill/>
        </p:spPr>
        <p:txBody>
          <a:bodyPr wrap="none" rtlCol="0">
            <a:spAutoFit/>
          </a:bodyPr>
          <a:lstStyle/>
          <a:p>
            <a:pPr algn="ctr"/>
            <a:r>
              <a:rPr lang="pt-BR" sz="4000" dirty="0"/>
              <a:t>Máquinas Virtuais (</a:t>
            </a:r>
            <a:r>
              <a:rPr lang="pt-BR" sz="4000" dirty="0" err="1"/>
              <a:t>VMs</a:t>
            </a:r>
            <a:r>
              <a:rPr lang="pt-BR" sz="4000" dirty="0"/>
              <a:t>)</a:t>
            </a:r>
          </a:p>
        </p:txBody>
      </p:sp>
      <p:sp>
        <p:nvSpPr>
          <p:cNvPr id="58" name="CaixaDeTexto 57">
            <a:extLst>
              <a:ext uri="{FF2B5EF4-FFF2-40B4-BE49-F238E27FC236}">
                <a16:creationId xmlns:a16="http://schemas.microsoft.com/office/drawing/2014/main" id="{901DB93D-20D0-4364-899F-CE246C29F6C3}"/>
              </a:ext>
            </a:extLst>
          </p:cNvPr>
          <p:cNvSpPr txBox="1"/>
          <p:nvPr/>
        </p:nvSpPr>
        <p:spPr>
          <a:xfrm>
            <a:off x="3752292" y="875854"/>
            <a:ext cx="457048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Contêineres</a:t>
            </a:r>
            <a:r>
              <a:rPr lang="en-US" sz="3600" i="1" dirty="0">
                <a:latin typeface="Arial" panose="020B0604020202020204" pitchFamily="34" charset="0"/>
                <a:cs typeface="Arial" panose="020B0604020202020204" pitchFamily="34" charset="0"/>
              </a:rPr>
              <a:t> (Docker)</a:t>
            </a:r>
            <a:endParaRPr lang="pt-BR" sz="3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667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id="{A6305ED7-C53E-4567-9A1F-023096DAD2B1}"/>
              </a:ext>
            </a:extLst>
          </p:cNvPr>
          <p:cNvSpPr txBox="1"/>
          <p:nvPr/>
        </p:nvSpPr>
        <p:spPr>
          <a:xfrm>
            <a:off x="3752292" y="875854"/>
            <a:ext cx="457048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Contêineres</a:t>
            </a:r>
            <a:r>
              <a:rPr lang="en-US" sz="3600" i="1" dirty="0">
                <a:latin typeface="Arial" panose="020B0604020202020204" pitchFamily="34" charset="0"/>
                <a:cs typeface="Arial" panose="020B0604020202020204" pitchFamily="34" charset="0"/>
              </a:rPr>
              <a:t>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7" name="CaixaDeTexto 56">
            <a:extLst>
              <a:ext uri="{FF2B5EF4-FFF2-40B4-BE49-F238E27FC236}">
                <a16:creationId xmlns:a16="http://schemas.microsoft.com/office/drawing/2014/main" id="{FA1D8567-1EFC-41E6-AD2F-9060E24FB701}"/>
              </a:ext>
            </a:extLst>
          </p:cNvPr>
          <p:cNvSpPr txBox="1"/>
          <p:nvPr/>
        </p:nvSpPr>
        <p:spPr>
          <a:xfrm>
            <a:off x="3880584" y="2737430"/>
            <a:ext cx="10497568" cy="5509200"/>
          </a:xfrm>
          <a:prstGeom prst="rect">
            <a:avLst/>
          </a:prstGeom>
          <a:noFill/>
        </p:spPr>
        <p:txBody>
          <a:bodyPr wrap="square" rtlCol="0">
            <a:spAutoFit/>
          </a:bodyPr>
          <a:lstStyle/>
          <a:p>
            <a:pPr marL="571500" indent="-571500">
              <a:spcAft>
                <a:spcPts val="2000"/>
              </a:spcAft>
              <a:buFont typeface="Wingdings" panose="05000000000000000000" pitchFamily="2" charset="2"/>
              <a:buChar char="ü"/>
            </a:pPr>
            <a:r>
              <a:rPr lang="pt-BR" sz="3600" i="1" dirty="0" err="1"/>
              <a:t>Sandbox</a:t>
            </a:r>
            <a:r>
              <a:rPr lang="pt-BR" sz="3600" dirty="0"/>
              <a:t>;</a:t>
            </a:r>
          </a:p>
          <a:p>
            <a:pPr marL="1028700" lvl="1" indent="-571500">
              <a:spcAft>
                <a:spcPts val="2000"/>
              </a:spcAft>
              <a:buFont typeface="Wingdings" panose="05000000000000000000" pitchFamily="2" charset="2"/>
              <a:buChar char="ü"/>
            </a:pPr>
            <a:r>
              <a:rPr lang="pt-BR" sz="3600" dirty="0"/>
              <a:t>Sistema de arquivos</a:t>
            </a:r>
          </a:p>
          <a:p>
            <a:pPr marL="1028700" lvl="1" indent="-571500">
              <a:spcAft>
                <a:spcPts val="2000"/>
              </a:spcAft>
              <a:buFont typeface="Wingdings" panose="05000000000000000000" pitchFamily="2" charset="2"/>
              <a:buChar char="ü"/>
            </a:pPr>
            <a:r>
              <a:rPr lang="pt-BR" sz="3600" dirty="0"/>
              <a:t>Espaço de processos</a:t>
            </a:r>
          </a:p>
          <a:p>
            <a:pPr marL="571500" indent="-571500">
              <a:spcAft>
                <a:spcPts val="2000"/>
              </a:spcAft>
              <a:buFont typeface="Wingdings" panose="05000000000000000000" pitchFamily="2" charset="2"/>
              <a:buChar char="ü"/>
            </a:pPr>
            <a:r>
              <a:rPr lang="pt-BR" sz="3600" dirty="0"/>
              <a:t>Permite limitação de recursos;</a:t>
            </a:r>
          </a:p>
          <a:p>
            <a:pPr marL="1028700" lvl="1" indent="-571500">
              <a:spcAft>
                <a:spcPts val="2000"/>
              </a:spcAft>
              <a:buFont typeface="Wingdings" panose="05000000000000000000" pitchFamily="2" charset="2"/>
              <a:buChar char="ü"/>
            </a:pPr>
            <a:r>
              <a:rPr lang="pt-BR" sz="3600" dirty="0" err="1"/>
              <a:t>Cgroup</a:t>
            </a:r>
            <a:endParaRPr lang="pt-BR" sz="3600" dirty="0"/>
          </a:p>
          <a:p>
            <a:pPr marL="1028700" lvl="1" indent="-571500">
              <a:spcAft>
                <a:spcPts val="2000"/>
              </a:spcAft>
              <a:buFont typeface="Wingdings" panose="05000000000000000000" pitchFamily="2" charset="2"/>
              <a:buChar char="ü"/>
            </a:pPr>
            <a:r>
              <a:rPr lang="pt-BR" sz="3600" dirty="0" err="1"/>
              <a:t>Systemd</a:t>
            </a:r>
            <a:endParaRPr lang="pt-BR" sz="3600" dirty="0"/>
          </a:p>
          <a:p>
            <a:pPr marL="571500" indent="-571500">
              <a:spcAft>
                <a:spcPts val="2000"/>
              </a:spcAft>
              <a:buFont typeface="Wingdings" panose="05000000000000000000" pitchFamily="2" charset="2"/>
              <a:buChar char="ü"/>
            </a:pPr>
            <a:r>
              <a:rPr lang="pt-BR" sz="3600" dirty="0"/>
              <a:t>Interface de rede;</a:t>
            </a:r>
          </a:p>
        </p:txBody>
      </p:sp>
    </p:spTree>
    <p:extLst>
      <p:ext uri="{BB962C8B-B14F-4D97-AF65-F5344CB8AC3E}">
        <p14:creationId xmlns:p14="http://schemas.microsoft.com/office/powerpoint/2010/main" val="2181717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7" name="CaixaDeTexto 56">
            <a:extLst>
              <a:ext uri="{FF2B5EF4-FFF2-40B4-BE49-F238E27FC236}">
                <a16:creationId xmlns:a16="http://schemas.microsoft.com/office/drawing/2014/main" id="{3D1E1B47-31C0-44F7-AC5E-288B2A943C31}"/>
              </a:ext>
            </a:extLst>
          </p:cNvPr>
          <p:cNvSpPr txBox="1"/>
          <p:nvPr/>
        </p:nvSpPr>
        <p:spPr>
          <a:xfrm>
            <a:off x="3797212" y="8108312"/>
            <a:ext cx="10348089" cy="461665"/>
          </a:xfrm>
          <a:prstGeom prst="rect">
            <a:avLst/>
          </a:prstGeom>
          <a:noFill/>
        </p:spPr>
        <p:txBody>
          <a:bodyPr wrap="none" rtlCol="0">
            <a:spAutoFit/>
          </a:bodyPr>
          <a:lstStyle/>
          <a:p>
            <a:pPr algn="ctr"/>
            <a:r>
              <a:rPr lang="pt-BR" sz="2400"/>
              <a:t>https://nickjanetakis.com/blog/comparing-virtual-machines-vs-docker-containers</a:t>
            </a:r>
            <a:endParaRPr lang="pt-BR" sz="2400" dirty="0"/>
          </a:p>
        </p:txBody>
      </p:sp>
      <p:pic>
        <p:nvPicPr>
          <p:cNvPr id="3074" name="Picture 2" descr="blog/docker-architecture.jpg">
            <a:extLst>
              <a:ext uri="{FF2B5EF4-FFF2-40B4-BE49-F238E27FC236}">
                <a16:creationId xmlns:a16="http://schemas.microsoft.com/office/drawing/2014/main" id="{C48A3AB3-4A1C-42AD-A8C9-009E8A69A2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5468" y="4918316"/>
            <a:ext cx="4609632" cy="220647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Resultado de imagem para virtual machine">
            <a:extLst>
              <a:ext uri="{FF2B5EF4-FFF2-40B4-BE49-F238E27FC236}">
                <a16:creationId xmlns:a16="http://schemas.microsoft.com/office/drawing/2014/main" id="{1AADB7F6-13A5-4375-8E71-7C4B753294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6102" y="3541573"/>
            <a:ext cx="4609631" cy="358322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m relacionada">
            <a:extLst>
              <a:ext uri="{FF2B5EF4-FFF2-40B4-BE49-F238E27FC236}">
                <a16:creationId xmlns:a16="http://schemas.microsoft.com/office/drawing/2014/main" id="{93D56E9F-5A85-4B4A-A232-3C761A8474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7177" y="1874884"/>
            <a:ext cx="4186214" cy="2635764"/>
          </a:xfrm>
          <a:prstGeom prst="rect">
            <a:avLst/>
          </a:prstGeom>
          <a:noFill/>
          <a:extLst>
            <a:ext uri="{909E8E84-426E-40DD-AFC4-6F175D3DCCD1}">
              <a14:hiddenFill xmlns:a14="http://schemas.microsoft.com/office/drawing/2010/main">
                <a:solidFill>
                  <a:srgbClr val="FFFFFF"/>
                </a:solidFill>
              </a14:hiddenFill>
            </a:ext>
          </a:extLst>
        </p:spPr>
      </p:pic>
      <p:sp>
        <p:nvSpPr>
          <p:cNvPr id="59" name="CaixaDeTexto 58">
            <a:extLst>
              <a:ext uri="{FF2B5EF4-FFF2-40B4-BE49-F238E27FC236}">
                <a16:creationId xmlns:a16="http://schemas.microsoft.com/office/drawing/2014/main" id="{42D9A51B-B85D-4837-A2B8-3A64E81B05F6}"/>
              </a:ext>
            </a:extLst>
          </p:cNvPr>
          <p:cNvSpPr txBox="1"/>
          <p:nvPr/>
        </p:nvSpPr>
        <p:spPr>
          <a:xfrm>
            <a:off x="3752292" y="875854"/>
            <a:ext cx="457048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Contêineres</a:t>
            </a:r>
            <a:r>
              <a:rPr lang="en-US" sz="3600" i="1" dirty="0">
                <a:latin typeface="Arial" panose="020B0604020202020204" pitchFamily="34" charset="0"/>
                <a:cs typeface="Arial" panose="020B0604020202020204" pitchFamily="34" charset="0"/>
              </a:rPr>
              <a:t> (Docker)</a:t>
            </a:r>
            <a:endParaRPr lang="pt-BR" sz="3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1474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3076" name="Picture 4" descr="Imagem relacionada">
            <a:extLst>
              <a:ext uri="{FF2B5EF4-FFF2-40B4-BE49-F238E27FC236}">
                <a16:creationId xmlns:a16="http://schemas.microsoft.com/office/drawing/2014/main" id="{93D56E9F-5A85-4B4A-A232-3C761A847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2874" y="5190221"/>
            <a:ext cx="4186214" cy="2635764"/>
          </a:xfrm>
          <a:prstGeom prst="rect">
            <a:avLst/>
          </a:prstGeom>
          <a:noFill/>
          <a:extLst>
            <a:ext uri="{909E8E84-426E-40DD-AFC4-6F175D3DCCD1}">
              <a14:hiddenFill xmlns:a14="http://schemas.microsoft.com/office/drawing/2010/main">
                <a:solidFill>
                  <a:srgbClr val="FFFFFF"/>
                </a:solidFill>
              </a14:hiddenFill>
            </a:ext>
          </a:extLst>
        </p:spPr>
      </p:pic>
      <p:sp>
        <p:nvSpPr>
          <p:cNvPr id="59" name="CaixaDeTexto 58">
            <a:extLst>
              <a:ext uri="{FF2B5EF4-FFF2-40B4-BE49-F238E27FC236}">
                <a16:creationId xmlns:a16="http://schemas.microsoft.com/office/drawing/2014/main" id="{42D9A51B-B85D-4837-A2B8-3A64E81B05F6}"/>
              </a:ext>
            </a:extLst>
          </p:cNvPr>
          <p:cNvSpPr txBox="1"/>
          <p:nvPr/>
        </p:nvSpPr>
        <p:spPr>
          <a:xfrm>
            <a:off x="3752292" y="875854"/>
            <a:ext cx="457048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Contêineres</a:t>
            </a:r>
            <a:r>
              <a:rPr lang="en-US" sz="3600" i="1" dirty="0">
                <a:latin typeface="Arial" panose="020B0604020202020204" pitchFamily="34" charset="0"/>
                <a:cs typeface="Arial" panose="020B0604020202020204" pitchFamily="34" charset="0"/>
              </a:rPr>
              <a:t> (Docker)</a:t>
            </a:r>
            <a:endParaRPr lang="pt-BR" sz="3600" i="1" dirty="0">
              <a:latin typeface="Arial" panose="020B0604020202020204" pitchFamily="34" charset="0"/>
              <a:cs typeface="Arial" panose="020B0604020202020204" pitchFamily="34" charset="0"/>
            </a:endParaRPr>
          </a:p>
        </p:txBody>
      </p:sp>
      <p:pic>
        <p:nvPicPr>
          <p:cNvPr id="5122" name="Picture 2" descr="Resultado de imagem para dockerfile">
            <a:extLst>
              <a:ext uri="{FF2B5EF4-FFF2-40B4-BE49-F238E27FC236}">
                <a16:creationId xmlns:a16="http://schemas.microsoft.com/office/drawing/2014/main" id="{FB2CFA1E-0665-4947-A041-5375E29ABE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9502" y="2935366"/>
            <a:ext cx="5757625" cy="3572737"/>
          </a:xfrm>
          <a:prstGeom prst="rect">
            <a:avLst/>
          </a:prstGeom>
          <a:noFill/>
          <a:extLst>
            <a:ext uri="{909E8E84-426E-40DD-AFC4-6F175D3DCCD1}">
              <a14:hiddenFill xmlns:a14="http://schemas.microsoft.com/office/drawing/2010/main">
                <a:solidFill>
                  <a:srgbClr val="FFFFFF"/>
                </a:solidFill>
              </a14:hiddenFill>
            </a:ext>
          </a:extLst>
        </p:spPr>
      </p:pic>
      <p:sp>
        <p:nvSpPr>
          <p:cNvPr id="3" name="CaixaDeTexto 2">
            <a:extLst>
              <a:ext uri="{FF2B5EF4-FFF2-40B4-BE49-F238E27FC236}">
                <a16:creationId xmlns:a16="http://schemas.microsoft.com/office/drawing/2014/main" id="{70521718-BD28-4735-958D-6E79C20FC20A}"/>
              </a:ext>
            </a:extLst>
          </p:cNvPr>
          <p:cNvSpPr txBox="1"/>
          <p:nvPr/>
        </p:nvSpPr>
        <p:spPr>
          <a:xfrm>
            <a:off x="3752292" y="2321057"/>
            <a:ext cx="1652697" cy="523220"/>
          </a:xfrm>
          <a:prstGeom prst="rect">
            <a:avLst/>
          </a:prstGeom>
          <a:noFill/>
        </p:spPr>
        <p:txBody>
          <a:bodyPr wrap="none" rtlCol="0">
            <a:spAutoFit/>
          </a:bodyPr>
          <a:lstStyle/>
          <a:p>
            <a:r>
              <a:rPr lang="pt-BR" sz="2800" dirty="0" err="1"/>
              <a:t>Dockerfile</a:t>
            </a:r>
            <a:endParaRPr lang="pt-BR" sz="2800" dirty="0"/>
          </a:p>
        </p:txBody>
      </p:sp>
      <p:sp>
        <p:nvSpPr>
          <p:cNvPr id="5" name="CaixaDeTexto 4">
            <a:extLst>
              <a:ext uri="{FF2B5EF4-FFF2-40B4-BE49-F238E27FC236}">
                <a16:creationId xmlns:a16="http://schemas.microsoft.com/office/drawing/2014/main" id="{D2237A6C-D336-41BA-A991-599E1F37B832}"/>
              </a:ext>
            </a:extLst>
          </p:cNvPr>
          <p:cNvSpPr txBox="1"/>
          <p:nvPr/>
        </p:nvSpPr>
        <p:spPr>
          <a:xfrm>
            <a:off x="3934561" y="6864139"/>
            <a:ext cx="2013372" cy="1200329"/>
          </a:xfrm>
          <a:prstGeom prst="rect">
            <a:avLst/>
          </a:prstGeom>
          <a:noFill/>
        </p:spPr>
        <p:txBody>
          <a:bodyPr wrap="none" rtlCol="0">
            <a:spAutoFit/>
          </a:bodyPr>
          <a:lstStyle/>
          <a:p>
            <a:pPr marL="285750" indent="-285750">
              <a:buFont typeface="Arial" panose="020B0604020202020204" pitchFamily="34" charset="0"/>
              <a:buChar char="•"/>
            </a:pPr>
            <a:r>
              <a:rPr lang="pt-BR" sz="2400" dirty="0" err="1"/>
              <a:t>docker</a:t>
            </a:r>
            <a:r>
              <a:rPr lang="pt-BR" sz="2400" dirty="0"/>
              <a:t> build</a:t>
            </a:r>
          </a:p>
          <a:p>
            <a:endParaRPr lang="pt-BR" sz="2400" dirty="0"/>
          </a:p>
          <a:p>
            <a:pPr marL="285750" indent="-285750">
              <a:buFont typeface="Arial" panose="020B0604020202020204" pitchFamily="34" charset="0"/>
              <a:buChar char="•"/>
            </a:pPr>
            <a:r>
              <a:rPr lang="pt-BR" sz="2400" dirty="0" err="1"/>
              <a:t>docker</a:t>
            </a:r>
            <a:r>
              <a:rPr lang="pt-BR" sz="2400" dirty="0"/>
              <a:t> </a:t>
            </a:r>
            <a:r>
              <a:rPr lang="pt-BR" sz="2400" dirty="0" err="1"/>
              <a:t>push</a:t>
            </a:r>
            <a:endParaRPr lang="pt-BR" sz="2400" dirty="0"/>
          </a:p>
        </p:txBody>
      </p:sp>
      <p:sp>
        <p:nvSpPr>
          <p:cNvPr id="8" name="Seta: para a Direita 7">
            <a:extLst>
              <a:ext uri="{FF2B5EF4-FFF2-40B4-BE49-F238E27FC236}">
                <a16:creationId xmlns:a16="http://schemas.microsoft.com/office/drawing/2014/main" id="{AA67052E-7952-4F2E-A050-7BB03A5871C3}"/>
              </a:ext>
            </a:extLst>
          </p:cNvPr>
          <p:cNvSpPr/>
          <p:nvPr/>
        </p:nvSpPr>
        <p:spPr>
          <a:xfrm>
            <a:off x="6139543" y="7747608"/>
            <a:ext cx="4298867" cy="2490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CaixaDeTexto 8">
            <a:extLst>
              <a:ext uri="{FF2B5EF4-FFF2-40B4-BE49-F238E27FC236}">
                <a16:creationId xmlns:a16="http://schemas.microsoft.com/office/drawing/2014/main" id="{8CD36603-B3F1-48A6-8001-4BE489119BBB}"/>
              </a:ext>
            </a:extLst>
          </p:cNvPr>
          <p:cNvSpPr txBox="1"/>
          <p:nvPr/>
        </p:nvSpPr>
        <p:spPr>
          <a:xfrm>
            <a:off x="11334273" y="4581146"/>
            <a:ext cx="2065052" cy="1015663"/>
          </a:xfrm>
          <a:prstGeom prst="rect">
            <a:avLst/>
          </a:prstGeom>
          <a:noFill/>
        </p:spPr>
        <p:txBody>
          <a:bodyPr wrap="none" rtlCol="0">
            <a:spAutoFit/>
          </a:bodyPr>
          <a:lstStyle/>
          <a:p>
            <a:r>
              <a:rPr lang="pt-BR" sz="2400" dirty="0"/>
              <a:t>Docker registry</a:t>
            </a:r>
          </a:p>
          <a:p>
            <a:pPr marL="285750" indent="-285750">
              <a:buFont typeface="Arial" panose="020B0604020202020204" pitchFamily="34" charset="0"/>
              <a:buChar char="•"/>
            </a:pPr>
            <a:r>
              <a:rPr lang="pt-BR" dirty="0"/>
              <a:t>Público</a:t>
            </a:r>
          </a:p>
          <a:p>
            <a:pPr marL="285750" indent="-285750">
              <a:buFont typeface="Arial" panose="020B0604020202020204" pitchFamily="34" charset="0"/>
              <a:buChar char="•"/>
            </a:pPr>
            <a:r>
              <a:rPr lang="pt-BR" dirty="0"/>
              <a:t>Privado</a:t>
            </a:r>
          </a:p>
        </p:txBody>
      </p:sp>
      <p:sp>
        <p:nvSpPr>
          <p:cNvPr id="10" name="CaixaDeTexto 9">
            <a:extLst>
              <a:ext uri="{FF2B5EF4-FFF2-40B4-BE49-F238E27FC236}">
                <a16:creationId xmlns:a16="http://schemas.microsoft.com/office/drawing/2014/main" id="{E7F32A7E-4E8F-4F48-ADE7-7D1D31D89312}"/>
              </a:ext>
            </a:extLst>
          </p:cNvPr>
          <p:cNvSpPr txBox="1"/>
          <p:nvPr/>
        </p:nvSpPr>
        <p:spPr>
          <a:xfrm>
            <a:off x="11590316" y="7872137"/>
            <a:ext cx="1737655" cy="523220"/>
          </a:xfrm>
          <a:prstGeom prst="rect">
            <a:avLst/>
          </a:prstGeom>
          <a:noFill/>
        </p:spPr>
        <p:txBody>
          <a:bodyPr wrap="none" rtlCol="0">
            <a:spAutoFit/>
          </a:bodyPr>
          <a:lstStyle/>
          <a:p>
            <a:r>
              <a:rPr lang="pt-BR" sz="2800" dirty="0" err="1"/>
              <a:t>dockerhub</a:t>
            </a:r>
            <a:endParaRPr lang="pt-BR" sz="2800" dirty="0"/>
          </a:p>
        </p:txBody>
      </p:sp>
      <p:sp>
        <p:nvSpPr>
          <p:cNvPr id="11" name="Retângulo 10">
            <a:extLst>
              <a:ext uri="{FF2B5EF4-FFF2-40B4-BE49-F238E27FC236}">
                <a16:creationId xmlns:a16="http://schemas.microsoft.com/office/drawing/2014/main" id="{074A5077-F1CB-498D-A7EE-729DF4966C99}"/>
              </a:ext>
            </a:extLst>
          </p:cNvPr>
          <p:cNvSpPr/>
          <p:nvPr/>
        </p:nvSpPr>
        <p:spPr>
          <a:xfrm>
            <a:off x="10854048" y="4358244"/>
            <a:ext cx="3265714" cy="4346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84187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id="{A6305ED7-C53E-4567-9A1F-023096DAD2B1}"/>
              </a:ext>
            </a:extLst>
          </p:cNvPr>
          <p:cNvSpPr txBox="1"/>
          <p:nvPr/>
        </p:nvSpPr>
        <p:spPr>
          <a:xfrm>
            <a:off x="3752292" y="875854"/>
            <a:ext cx="2281330" cy="646331"/>
          </a:xfrm>
          <a:prstGeom prst="rect">
            <a:avLst/>
          </a:prstGeom>
          <a:noFill/>
        </p:spPr>
        <p:txBody>
          <a:bodyPr wrap="none" rtlCol="0">
            <a:spAutoFit/>
          </a:bodyPr>
          <a:lstStyle/>
          <a:p>
            <a:r>
              <a:rPr lang="pt-BR" sz="3600" i="1" dirty="0" err="1"/>
              <a:t>Kubernetes</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Agrupar 7">
            <a:extLst>
              <a:ext uri="{FF2B5EF4-FFF2-40B4-BE49-F238E27FC236}">
                <a16:creationId xmlns:a16="http://schemas.microsoft.com/office/drawing/2014/main" id="{C520376E-21F1-49FD-AFE8-A4B337363400}"/>
              </a:ext>
            </a:extLst>
          </p:cNvPr>
          <p:cNvGrpSpPr/>
          <p:nvPr/>
        </p:nvGrpSpPr>
        <p:grpSpPr>
          <a:xfrm>
            <a:off x="4596326" y="3331100"/>
            <a:ext cx="4155747" cy="4235493"/>
            <a:chOff x="3971808" y="4514871"/>
            <a:chExt cx="4155747" cy="4235493"/>
          </a:xfrm>
        </p:grpSpPr>
        <p:sp>
          <p:nvSpPr>
            <p:cNvPr id="3" name="Retângulo 2">
              <a:extLst>
                <a:ext uri="{FF2B5EF4-FFF2-40B4-BE49-F238E27FC236}">
                  <a16:creationId xmlns:a16="http://schemas.microsoft.com/office/drawing/2014/main" id="{8E4F07BE-2F4C-4FE4-8412-8190E85AE52D}"/>
                </a:ext>
              </a:extLst>
            </p:cNvPr>
            <p:cNvSpPr/>
            <p:nvPr/>
          </p:nvSpPr>
          <p:spPr>
            <a:xfrm>
              <a:off x="4233185" y="4514871"/>
              <a:ext cx="3616405" cy="4085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551A64C-0059-432C-95EB-E925029A6436}"/>
                </a:ext>
              </a:extLst>
            </p:cNvPr>
            <p:cNvSpPr txBox="1"/>
            <p:nvPr/>
          </p:nvSpPr>
          <p:spPr>
            <a:xfrm>
              <a:off x="4367277" y="4574246"/>
              <a:ext cx="2947923" cy="369332"/>
            </a:xfrm>
            <a:prstGeom prst="rect">
              <a:avLst/>
            </a:prstGeom>
            <a:noFill/>
          </p:spPr>
          <p:txBody>
            <a:bodyPr wrap="none" rtlCol="0">
              <a:spAutoFit/>
            </a:bodyPr>
            <a:lstStyle/>
            <a:p>
              <a:r>
                <a:rPr lang="pt-BR" dirty="0"/>
                <a:t>Nó (máquina física ou virtual)</a:t>
              </a:r>
            </a:p>
          </p:txBody>
        </p:sp>
        <p:pic>
          <p:nvPicPr>
            <p:cNvPr id="7" name="Imagem 6">
              <a:extLst>
                <a:ext uri="{FF2B5EF4-FFF2-40B4-BE49-F238E27FC236}">
                  <a16:creationId xmlns:a16="http://schemas.microsoft.com/office/drawing/2014/main" id="{3B9DAA3B-FFC6-4754-B1F8-F16512D6EA32}"/>
                </a:ext>
              </a:extLst>
            </p:cNvPr>
            <p:cNvPicPr>
              <a:picLocks noChangeAspect="1"/>
            </p:cNvPicPr>
            <p:nvPr/>
          </p:nvPicPr>
          <p:blipFill>
            <a:blip r:embed="rId6"/>
            <a:stretch>
              <a:fillRect/>
            </a:stretch>
          </p:blipFill>
          <p:spPr>
            <a:xfrm>
              <a:off x="3971808" y="7367485"/>
              <a:ext cx="1023059" cy="1382879"/>
            </a:xfrm>
            <a:prstGeom prst="rect">
              <a:avLst/>
            </a:prstGeom>
          </p:spPr>
        </p:pic>
        <p:pic>
          <p:nvPicPr>
            <p:cNvPr id="4098" name="Picture 2" descr="Resultado de imagem para docker">
              <a:extLst>
                <a:ext uri="{FF2B5EF4-FFF2-40B4-BE49-F238E27FC236}">
                  <a16:creationId xmlns:a16="http://schemas.microsoft.com/office/drawing/2014/main" id="{D655A3AD-7CF8-43C2-9A52-50E0C149CD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7417"/>
            <a:stretch/>
          </p:blipFill>
          <p:spPr bwMode="auto">
            <a:xfrm>
              <a:off x="4927155" y="6769040"/>
              <a:ext cx="3200400" cy="1710809"/>
            </a:xfrm>
            <a:prstGeom prst="rect">
              <a:avLst/>
            </a:prstGeom>
            <a:noFill/>
            <a:extLst>
              <a:ext uri="{909E8E84-426E-40DD-AFC4-6F175D3DCCD1}">
                <a14:hiddenFill xmlns:a14="http://schemas.microsoft.com/office/drawing/2010/main">
                  <a:solidFill>
                    <a:srgbClr val="FFFFFF"/>
                  </a:solidFill>
                </a14:hiddenFill>
              </a:ext>
            </a:extLst>
          </p:spPr>
        </p:pic>
        <p:sp>
          <p:nvSpPr>
            <p:cNvPr id="60" name="Retângulo 59">
              <a:extLst>
                <a:ext uri="{FF2B5EF4-FFF2-40B4-BE49-F238E27FC236}">
                  <a16:creationId xmlns:a16="http://schemas.microsoft.com/office/drawing/2014/main" id="{856BE432-3E5F-42B0-82D1-FB019F705D86}"/>
                </a:ext>
              </a:extLst>
            </p:cNvPr>
            <p:cNvSpPr/>
            <p:nvPr/>
          </p:nvSpPr>
          <p:spPr>
            <a:xfrm>
              <a:off x="4447712" y="502505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Conteiner</a:t>
              </a:r>
              <a:endParaRPr lang="pt-BR" sz="1600" dirty="0"/>
            </a:p>
          </p:txBody>
        </p:sp>
        <p:sp>
          <p:nvSpPr>
            <p:cNvPr id="61" name="Retângulo 60">
              <a:extLst>
                <a:ext uri="{FF2B5EF4-FFF2-40B4-BE49-F238E27FC236}">
                  <a16:creationId xmlns:a16="http://schemas.microsoft.com/office/drawing/2014/main" id="{9861062D-C7B4-4357-9E71-10FBDE4A2D95}"/>
                </a:ext>
              </a:extLst>
            </p:cNvPr>
            <p:cNvSpPr/>
            <p:nvPr/>
          </p:nvSpPr>
          <p:spPr>
            <a:xfrm>
              <a:off x="5804595" y="501097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Conteiner</a:t>
              </a:r>
              <a:endParaRPr lang="pt-BR" sz="1600" dirty="0"/>
            </a:p>
          </p:txBody>
        </p:sp>
        <p:sp>
          <p:nvSpPr>
            <p:cNvPr id="62" name="Retângulo 61">
              <a:extLst>
                <a:ext uri="{FF2B5EF4-FFF2-40B4-BE49-F238E27FC236}">
                  <a16:creationId xmlns:a16="http://schemas.microsoft.com/office/drawing/2014/main" id="{0B4BE847-6920-435E-93CA-DC2A5D7F3CDB}"/>
                </a:ext>
              </a:extLst>
            </p:cNvPr>
            <p:cNvSpPr/>
            <p:nvPr/>
          </p:nvSpPr>
          <p:spPr>
            <a:xfrm>
              <a:off x="7161478" y="499689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
              </a:r>
            </a:p>
          </p:txBody>
        </p:sp>
        <p:sp>
          <p:nvSpPr>
            <p:cNvPr id="63" name="Retângulo 62">
              <a:extLst>
                <a:ext uri="{FF2B5EF4-FFF2-40B4-BE49-F238E27FC236}">
                  <a16:creationId xmlns:a16="http://schemas.microsoft.com/office/drawing/2014/main" id="{70FB63B0-5BDB-4AC8-A0AB-9602DBB97196}"/>
                </a:ext>
              </a:extLst>
            </p:cNvPr>
            <p:cNvSpPr/>
            <p:nvPr/>
          </p:nvSpPr>
          <p:spPr>
            <a:xfrm>
              <a:off x="4447712" y="586068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Conteiner</a:t>
              </a:r>
              <a:endParaRPr lang="pt-BR" sz="1600" dirty="0"/>
            </a:p>
          </p:txBody>
        </p:sp>
        <p:sp>
          <p:nvSpPr>
            <p:cNvPr id="64" name="Retângulo 63">
              <a:extLst>
                <a:ext uri="{FF2B5EF4-FFF2-40B4-BE49-F238E27FC236}">
                  <a16:creationId xmlns:a16="http://schemas.microsoft.com/office/drawing/2014/main" id="{F4B2BA1E-76AE-43E7-A29F-88EE43D87783}"/>
                </a:ext>
              </a:extLst>
            </p:cNvPr>
            <p:cNvSpPr/>
            <p:nvPr/>
          </p:nvSpPr>
          <p:spPr>
            <a:xfrm>
              <a:off x="5804595" y="584660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Conteiner</a:t>
              </a:r>
              <a:endParaRPr lang="pt-BR" sz="1600" dirty="0"/>
            </a:p>
          </p:txBody>
        </p:sp>
        <p:sp>
          <p:nvSpPr>
            <p:cNvPr id="65" name="Retângulo 64">
              <a:extLst>
                <a:ext uri="{FF2B5EF4-FFF2-40B4-BE49-F238E27FC236}">
                  <a16:creationId xmlns:a16="http://schemas.microsoft.com/office/drawing/2014/main" id="{194F7739-356A-4170-8226-266B56B96A5F}"/>
                </a:ext>
              </a:extLst>
            </p:cNvPr>
            <p:cNvSpPr/>
            <p:nvPr/>
          </p:nvSpPr>
          <p:spPr>
            <a:xfrm>
              <a:off x="7161478" y="583252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
              </a:r>
            </a:p>
          </p:txBody>
        </p:sp>
      </p:grpSp>
      <p:grpSp>
        <p:nvGrpSpPr>
          <p:cNvPr id="78" name="Agrupar 77">
            <a:extLst>
              <a:ext uri="{FF2B5EF4-FFF2-40B4-BE49-F238E27FC236}">
                <a16:creationId xmlns:a16="http://schemas.microsoft.com/office/drawing/2014/main" id="{CA13C160-B4F7-4975-9145-DD10AD0A23D2}"/>
              </a:ext>
            </a:extLst>
          </p:cNvPr>
          <p:cNvGrpSpPr/>
          <p:nvPr/>
        </p:nvGrpSpPr>
        <p:grpSpPr>
          <a:xfrm>
            <a:off x="9379301" y="3331100"/>
            <a:ext cx="2141852" cy="2182954"/>
            <a:chOff x="3971808" y="4514870"/>
            <a:chExt cx="4155746" cy="4235494"/>
          </a:xfrm>
        </p:grpSpPr>
        <p:sp>
          <p:nvSpPr>
            <p:cNvPr id="99" name="Retângulo 98">
              <a:extLst>
                <a:ext uri="{FF2B5EF4-FFF2-40B4-BE49-F238E27FC236}">
                  <a16:creationId xmlns:a16="http://schemas.microsoft.com/office/drawing/2014/main" id="{3969B4B7-ACDC-414B-A0C5-18CEA7722FC9}"/>
                </a:ext>
              </a:extLst>
            </p:cNvPr>
            <p:cNvSpPr/>
            <p:nvPr/>
          </p:nvSpPr>
          <p:spPr>
            <a:xfrm>
              <a:off x="4233184" y="4514870"/>
              <a:ext cx="3616405" cy="4085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CaixaDeTexto 99">
              <a:extLst>
                <a:ext uri="{FF2B5EF4-FFF2-40B4-BE49-F238E27FC236}">
                  <a16:creationId xmlns:a16="http://schemas.microsoft.com/office/drawing/2014/main" id="{831D1814-64C5-4885-A8FA-48F0ACB88AA0}"/>
                </a:ext>
              </a:extLst>
            </p:cNvPr>
            <p:cNvSpPr txBox="1"/>
            <p:nvPr/>
          </p:nvSpPr>
          <p:spPr>
            <a:xfrm>
              <a:off x="4367277" y="4574246"/>
              <a:ext cx="358426" cy="716599"/>
            </a:xfrm>
            <a:prstGeom prst="rect">
              <a:avLst/>
            </a:prstGeom>
            <a:noFill/>
          </p:spPr>
          <p:txBody>
            <a:bodyPr wrap="none" rtlCol="0">
              <a:spAutoFit/>
            </a:bodyPr>
            <a:lstStyle/>
            <a:p>
              <a:endParaRPr lang="pt-BR" dirty="0"/>
            </a:p>
          </p:txBody>
        </p:sp>
        <p:pic>
          <p:nvPicPr>
            <p:cNvPr id="101" name="Imagem 100">
              <a:extLst>
                <a:ext uri="{FF2B5EF4-FFF2-40B4-BE49-F238E27FC236}">
                  <a16:creationId xmlns:a16="http://schemas.microsoft.com/office/drawing/2014/main" id="{6E8465C1-1A43-441E-8789-E236DFAB90E2}"/>
                </a:ext>
              </a:extLst>
            </p:cNvPr>
            <p:cNvPicPr>
              <a:picLocks noChangeAspect="1"/>
            </p:cNvPicPr>
            <p:nvPr/>
          </p:nvPicPr>
          <p:blipFill>
            <a:blip r:embed="rId6"/>
            <a:stretch>
              <a:fillRect/>
            </a:stretch>
          </p:blipFill>
          <p:spPr>
            <a:xfrm>
              <a:off x="3971808" y="7367485"/>
              <a:ext cx="1023059" cy="1382879"/>
            </a:xfrm>
            <a:prstGeom prst="rect">
              <a:avLst/>
            </a:prstGeom>
          </p:spPr>
        </p:pic>
        <p:pic>
          <p:nvPicPr>
            <p:cNvPr id="102" name="Picture 2" descr="Resultado de imagem para docker">
              <a:extLst>
                <a:ext uri="{FF2B5EF4-FFF2-40B4-BE49-F238E27FC236}">
                  <a16:creationId xmlns:a16="http://schemas.microsoft.com/office/drawing/2014/main" id="{AB17C136-15AF-4F6D-9DD3-6C78DDB7C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7417"/>
            <a:stretch/>
          </p:blipFill>
          <p:spPr bwMode="auto">
            <a:xfrm>
              <a:off x="4927154" y="6769040"/>
              <a:ext cx="3200400" cy="1710809"/>
            </a:xfrm>
            <a:prstGeom prst="rect">
              <a:avLst/>
            </a:prstGeom>
            <a:noFill/>
            <a:extLst>
              <a:ext uri="{909E8E84-426E-40DD-AFC4-6F175D3DCCD1}">
                <a14:hiddenFill xmlns:a14="http://schemas.microsoft.com/office/drawing/2010/main">
                  <a:solidFill>
                    <a:srgbClr val="FFFFFF"/>
                  </a:solidFill>
                </a14:hiddenFill>
              </a:ext>
            </a:extLst>
          </p:spPr>
        </p:pic>
        <p:sp>
          <p:nvSpPr>
            <p:cNvPr id="103" name="Retângulo 102">
              <a:extLst>
                <a:ext uri="{FF2B5EF4-FFF2-40B4-BE49-F238E27FC236}">
                  <a16:creationId xmlns:a16="http://schemas.microsoft.com/office/drawing/2014/main" id="{F51D72A0-9E30-4191-91B2-7C353AD60C83}"/>
                </a:ext>
              </a:extLst>
            </p:cNvPr>
            <p:cNvSpPr/>
            <p:nvPr/>
          </p:nvSpPr>
          <p:spPr>
            <a:xfrm>
              <a:off x="4447712" y="502505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4" name="Retângulo 103">
              <a:extLst>
                <a:ext uri="{FF2B5EF4-FFF2-40B4-BE49-F238E27FC236}">
                  <a16:creationId xmlns:a16="http://schemas.microsoft.com/office/drawing/2014/main" id="{4B61C8B2-6085-4C96-A4AC-C44ECA07750D}"/>
                </a:ext>
              </a:extLst>
            </p:cNvPr>
            <p:cNvSpPr/>
            <p:nvPr/>
          </p:nvSpPr>
          <p:spPr>
            <a:xfrm>
              <a:off x="5804595" y="501097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5" name="Retângulo 104">
              <a:extLst>
                <a:ext uri="{FF2B5EF4-FFF2-40B4-BE49-F238E27FC236}">
                  <a16:creationId xmlns:a16="http://schemas.microsoft.com/office/drawing/2014/main" id="{81609374-AAAA-4234-8476-9FACF44F9F21}"/>
                </a:ext>
              </a:extLst>
            </p:cNvPr>
            <p:cNvSpPr/>
            <p:nvPr/>
          </p:nvSpPr>
          <p:spPr>
            <a:xfrm>
              <a:off x="7161478" y="499689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6" name="Retângulo 105">
              <a:extLst>
                <a:ext uri="{FF2B5EF4-FFF2-40B4-BE49-F238E27FC236}">
                  <a16:creationId xmlns:a16="http://schemas.microsoft.com/office/drawing/2014/main" id="{7BB922C2-E86C-43E1-AE19-4762817E1E8D}"/>
                </a:ext>
              </a:extLst>
            </p:cNvPr>
            <p:cNvSpPr/>
            <p:nvPr/>
          </p:nvSpPr>
          <p:spPr>
            <a:xfrm>
              <a:off x="4447712" y="586068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7" name="Retângulo 106">
              <a:extLst>
                <a:ext uri="{FF2B5EF4-FFF2-40B4-BE49-F238E27FC236}">
                  <a16:creationId xmlns:a16="http://schemas.microsoft.com/office/drawing/2014/main" id="{26610448-2D49-4E93-B9DD-D213247CDA9C}"/>
                </a:ext>
              </a:extLst>
            </p:cNvPr>
            <p:cNvSpPr/>
            <p:nvPr/>
          </p:nvSpPr>
          <p:spPr>
            <a:xfrm>
              <a:off x="5804595" y="584660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8" name="Retângulo 107">
              <a:extLst>
                <a:ext uri="{FF2B5EF4-FFF2-40B4-BE49-F238E27FC236}">
                  <a16:creationId xmlns:a16="http://schemas.microsoft.com/office/drawing/2014/main" id="{78B6D846-4DEB-43CB-812B-75BBA33D9EBA}"/>
                </a:ext>
              </a:extLst>
            </p:cNvPr>
            <p:cNvSpPr/>
            <p:nvPr/>
          </p:nvSpPr>
          <p:spPr>
            <a:xfrm>
              <a:off x="7161478" y="583252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grpSp>
      <p:grpSp>
        <p:nvGrpSpPr>
          <p:cNvPr id="109" name="Agrupar 108">
            <a:extLst>
              <a:ext uri="{FF2B5EF4-FFF2-40B4-BE49-F238E27FC236}">
                <a16:creationId xmlns:a16="http://schemas.microsoft.com/office/drawing/2014/main" id="{E5587524-DB94-4EAB-B493-87C8649F0EA9}"/>
              </a:ext>
            </a:extLst>
          </p:cNvPr>
          <p:cNvGrpSpPr/>
          <p:nvPr/>
        </p:nvGrpSpPr>
        <p:grpSpPr>
          <a:xfrm>
            <a:off x="8785534" y="5745157"/>
            <a:ext cx="2141852" cy="2182954"/>
            <a:chOff x="3971808" y="4514870"/>
            <a:chExt cx="4155746" cy="4235494"/>
          </a:xfrm>
        </p:grpSpPr>
        <p:sp>
          <p:nvSpPr>
            <p:cNvPr id="110" name="Retângulo 109">
              <a:extLst>
                <a:ext uri="{FF2B5EF4-FFF2-40B4-BE49-F238E27FC236}">
                  <a16:creationId xmlns:a16="http://schemas.microsoft.com/office/drawing/2014/main" id="{2D001EFA-9AFC-4A27-AB0E-98B99220B4EA}"/>
                </a:ext>
              </a:extLst>
            </p:cNvPr>
            <p:cNvSpPr/>
            <p:nvPr/>
          </p:nvSpPr>
          <p:spPr>
            <a:xfrm>
              <a:off x="4233184" y="4514870"/>
              <a:ext cx="3616405" cy="4085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CaixaDeTexto 110">
              <a:extLst>
                <a:ext uri="{FF2B5EF4-FFF2-40B4-BE49-F238E27FC236}">
                  <a16:creationId xmlns:a16="http://schemas.microsoft.com/office/drawing/2014/main" id="{C1088C82-1C79-4076-A0BC-FD96C5A9EE25}"/>
                </a:ext>
              </a:extLst>
            </p:cNvPr>
            <p:cNvSpPr txBox="1"/>
            <p:nvPr/>
          </p:nvSpPr>
          <p:spPr>
            <a:xfrm>
              <a:off x="4367277" y="4574246"/>
              <a:ext cx="358426" cy="716599"/>
            </a:xfrm>
            <a:prstGeom prst="rect">
              <a:avLst/>
            </a:prstGeom>
            <a:noFill/>
          </p:spPr>
          <p:txBody>
            <a:bodyPr wrap="none" rtlCol="0">
              <a:spAutoFit/>
            </a:bodyPr>
            <a:lstStyle/>
            <a:p>
              <a:endParaRPr lang="pt-BR" dirty="0"/>
            </a:p>
          </p:txBody>
        </p:sp>
        <p:pic>
          <p:nvPicPr>
            <p:cNvPr id="112" name="Imagem 111">
              <a:extLst>
                <a:ext uri="{FF2B5EF4-FFF2-40B4-BE49-F238E27FC236}">
                  <a16:creationId xmlns:a16="http://schemas.microsoft.com/office/drawing/2014/main" id="{F4477152-2394-4276-BC7C-2421E9EE3904}"/>
                </a:ext>
              </a:extLst>
            </p:cNvPr>
            <p:cNvPicPr>
              <a:picLocks noChangeAspect="1"/>
            </p:cNvPicPr>
            <p:nvPr/>
          </p:nvPicPr>
          <p:blipFill>
            <a:blip r:embed="rId6"/>
            <a:stretch>
              <a:fillRect/>
            </a:stretch>
          </p:blipFill>
          <p:spPr>
            <a:xfrm>
              <a:off x="3971808" y="7367485"/>
              <a:ext cx="1023059" cy="1382879"/>
            </a:xfrm>
            <a:prstGeom prst="rect">
              <a:avLst/>
            </a:prstGeom>
          </p:spPr>
        </p:pic>
        <p:pic>
          <p:nvPicPr>
            <p:cNvPr id="113" name="Picture 2" descr="Resultado de imagem para docker">
              <a:extLst>
                <a:ext uri="{FF2B5EF4-FFF2-40B4-BE49-F238E27FC236}">
                  <a16:creationId xmlns:a16="http://schemas.microsoft.com/office/drawing/2014/main" id="{B55C8B03-28C6-42F0-BE64-06C707A79C7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7417"/>
            <a:stretch/>
          </p:blipFill>
          <p:spPr bwMode="auto">
            <a:xfrm>
              <a:off x="4927154" y="6769040"/>
              <a:ext cx="3200400" cy="1710809"/>
            </a:xfrm>
            <a:prstGeom prst="rect">
              <a:avLst/>
            </a:prstGeom>
            <a:noFill/>
            <a:extLst>
              <a:ext uri="{909E8E84-426E-40DD-AFC4-6F175D3DCCD1}">
                <a14:hiddenFill xmlns:a14="http://schemas.microsoft.com/office/drawing/2010/main">
                  <a:solidFill>
                    <a:srgbClr val="FFFFFF"/>
                  </a:solidFill>
                </a14:hiddenFill>
              </a:ext>
            </a:extLst>
          </p:spPr>
        </p:pic>
        <p:sp>
          <p:nvSpPr>
            <p:cNvPr id="114" name="Retângulo 113">
              <a:extLst>
                <a:ext uri="{FF2B5EF4-FFF2-40B4-BE49-F238E27FC236}">
                  <a16:creationId xmlns:a16="http://schemas.microsoft.com/office/drawing/2014/main" id="{DA2AC608-AB58-4FF3-ACE0-BB72CA629EDE}"/>
                </a:ext>
              </a:extLst>
            </p:cNvPr>
            <p:cNvSpPr/>
            <p:nvPr/>
          </p:nvSpPr>
          <p:spPr>
            <a:xfrm>
              <a:off x="4447712" y="502505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5" name="Retângulo 114">
              <a:extLst>
                <a:ext uri="{FF2B5EF4-FFF2-40B4-BE49-F238E27FC236}">
                  <a16:creationId xmlns:a16="http://schemas.microsoft.com/office/drawing/2014/main" id="{BEF7BC9C-B233-4BF7-B2C0-9C422CA84BE4}"/>
                </a:ext>
              </a:extLst>
            </p:cNvPr>
            <p:cNvSpPr/>
            <p:nvPr/>
          </p:nvSpPr>
          <p:spPr>
            <a:xfrm>
              <a:off x="5804595" y="501097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6" name="Retângulo 115">
              <a:extLst>
                <a:ext uri="{FF2B5EF4-FFF2-40B4-BE49-F238E27FC236}">
                  <a16:creationId xmlns:a16="http://schemas.microsoft.com/office/drawing/2014/main" id="{72D66821-6050-4CF9-996E-14F9887C2468}"/>
                </a:ext>
              </a:extLst>
            </p:cNvPr>
            <p:cNvSpPr/>
            <p:nvPr/>
          </p:nvSpPr>
          <p:spPr>
            <a:xfrm>
              <a:off x="7161478" y="499689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7" name="Retângulo 116">
              <a:extLst>
                <a:ext uri="{FF2B5EF4-FFF2-40B4-BE49-F238E27FC236}">
                  <a16:creationId xmlns:a16="http://schemas.microsoft.com/office/drawing/2014/main" id="{C543148A-667A-40D6-B7A6-EDF573CFE960}"/>
                </a:ext>
              </a:extLst>
            </p:cNvPr>
            <p:cNvSpPr/>
            <p:nvPr/>
          </p:nvSpPr>
          <p:spPr>
            <a:xfrm>
              <a:off x="4447712" y="586068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8" name="Retângulo 117">
              <a:extLst>
                <a:ext uri="{FF2B5EF4-FFF2-40B4-BE49-F238E27FC236}">
                  <a16:creationId xmlns:a16="http://schemas.microsoft.com/office/drawing/2014/main" id="{BC3F730D-A3A5-4BFD-969B-3D16B19F04E7}"/>
                </a:ext>
              </a:extLst>
            </p:cNvPr>
            <p:cNvSpPr/>
            <p:nvPr/>
          </p:nvSpPr>
          <p:spPr>
            <a:xfrm>
              <a:off x="5804595" y="584660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9" name="Retângulo 118">
              <a:extLst>
                <a:ext uri="{FF2B5EF4-FFF2-40B4-BE49-F238E27FC236}">
                  <a16:creationId xmlns:a16="http://schemas.microsoft.com/office/drawing/2014/main" id="{7EBE1B52-65B7-4D7C-85CF-D23EBD126E51}"/>
                </a:ext>
              </a:extLst>
            </p:cNvPr>
            <p:cNvSpPr/>
            <p:nvPr/>
          </p:nvSpPr>
          <p:spPr>
            <a:xfrm>
              <a:off x="7161478" y="583252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grpSp>
      <p:grpSp>
        <p:nvGrpSpPr>
          <p:cNvPr id="120" name="Agrupar 119">
            <a:extLst>
              <a:ext uri="{FF2B5EF4-FFF2-40B4-BE49-F238E27FC236}">
                <a16:creationId xmlns:a16="http://schemas.microsoft.com/office/drawing/2014/main" id="{C45D77B8-B4A4-4DE3-BEDC-F4C586831747}"/>
              </a:ext>
            </a:extLst>
          </p:cNvPr>
          <p:cNvGrpSpPr/>
          <p:nvPr/>
        </p:nvGrpSpPr>
        <p:grpSpPr>
          <a:xfrm>
            <a:off x="11735560" y="3331100"/>
            <a:ext cx="2141852" cy="2182954"/>
            <a:chOff x="3971808" y="4514870"/>
            <a:chExt cx="4155746" cy="4235494"/>
          </a:xfrm>
        </p:grpSpPr>
        <p:sp>
          <p:nvSpPr>
            <p:cNvPr id="121" name="Retângulo 120">
              <a:extLst>
                <a:ext uri="{FF2B5EF4-FFF2-40B4-BE49-F238E27FC236}">
                  <a16:creationId xmlns:a16="http://schemas.microsoft.com/office/drawing/2014/main" id="{222CCAA5-D4D6-4EC7-B61B-7E3EBA8E7B64}"/>
                </a:ext>
              </a:extLst>
            </p:cNvPr>
            <p:cNvSpPr/>
            <p:nvPr/>
          </p:nvSpPr>
          <p:spPr>
            <a:xfrm>
              <a:off x="4233184" y="4514870"/>
              <a:ext cx="3616405" cy="4085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2" name="CaixaDeTexto 121">
              <a:extLst>
                <a:ext uri="{FF2B5EF4-FFF2-40B4-BE49-F238E27FC236}">
                  <a16:creationId xmlns:a16="http://schemas.microsoft.com/office/drawing/2014/main" id="{37C32A01-1378-4ECB-ABC5-A0BD717EEFCE}"/>
                </a:ext>
              </a:extLst>
            </p:cNvPr>
            <p:cNvSpPr txBox="1"/>
            <p:nvPr/>
          </p:nvSpPr>
          <p:spPr>
            <a:xfrm>
              <a:off x="4367277" y="4574246"/>
              <a:ext cx="358426" cy="716599"/>
            </a:xfrm>
            <a:prstGeom prst="rect">
              <a:avLst/>
            </a:prstGeom>
            <a:noFill/>
          </p:spPr>
          <p:txBody>
            <a:bodyPr wrap="none" rtlCol="0">
              <a:spAutoFit/>
            </a:bodyPr>
            <a:lstStyle/>
            <a:p>
              <a:endParaRPr lang="pt-BR" dirty="0"/>
            </a:p>
          </p:txBody>
        </p:sp>
        <p:pic>
          <p:nvPicPr>
            <p:cNvPr id="123" name="Imagem 122">
              <a:extLst>
                <a:ext uri="{FF2B5EF4-FFF2-40B4-BE49-F238E27FC236}">
                  <a16:creationId xmlns:a16="http://schemas.microsoft.com/office/drawing/2014/main" id="{3D1FB96E-30CF-4C1B-98D9-AA2548A17DF9}"/>
                </a:ext>
              </a:extLst>
            </p:cNvPr>
            <p:cNvPicPr>
              <a:picLocks noChangeAspect="1"/>
            </p:cNvPicPr>
            <p:nvPr/>
          </p:nvPicPr>
          <p:blipFill>
            <a:blip r:embed="rId6"/>
            <a:stretch>
              <a:fillRect/>
            </a:stretch>
          </p:blipFill>
          <p:spPr>
            <a:xfrm>
              <a:off x="3971808" y="7367485"/>
              <a:ext cx="1023059" cy="1382879"/>
            </a:xfrm>
            <a:prstGeom prst="rect">
              <a:avLst/>
            </a:prstGeom>
          </p:spPr>
        </p:pic>
        <p:pic>
          <p:nvPicPr>
            <p:cNvPr id="124" name="Picture 2" descr="Resultado de imagem para docker">
              <a:extLst>
                <a:ext uri="{FF2B5EF4-FFF2-40B4-BE49-F238E27FC236}">
                  <a16:creationId xmlns:a16="http://schemas.microsoft.com/office/drawing/2014/main" id="{10615DB5-6AAC-41F0-AA40-DFF34C7BD9F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7417"/>
            <a:stretch/>
          </p:blipFill>
          <p:spPr bwMode="auto">
            <a:xfrm>
              <a:off x="4927154" y="6769040"/>
              <a:ext cx="3200400" cy="1710809"/>
            </a:xfrm>
            <a:prstGeom prst="rect">
              <a:avLst/>
            </a:prstGeom>
            <a:noFill/>
            <a:extLst>
              <a:ext uri="{909E8E84-426E-40DD-AFC4-6F175D3DCCD1}">
                <a14:hiddenFill xmlns:a14="http://schemas.microsoft.com/office/drawing/2010/main">
                  <a:solidFill>
                    <a:srgbClr val="FFFFFF"/>
                  </a:solidFill>
                </a14:hiddenFill>
              </a:ext>
            </a:extLst>
          </p:spPr>
        </p:pic>
        <p:sp>
          <p:nvSpPr>
            <p:cNvPr id="125" name="Retângulo 124">
              <a:extLst>
                <a:ext uri="{FF2B5EF4-FFF2-40B4-BE49-F238E27FC236}">
                  <a16:creationId xmlns:a16="http://schemas.microsoft.com/office/drawing/2014/main" id="{11111A2D-138D-4784-BE20-010E3BD1637E}"/>
                </a:ext>
              </a:extLst>
            </p:cNvPr>
            <p:cNvSpPr/>
            <p:nvPr/>
          </p:nvSpPr>
          <p:spPr>
            <a:xfrm>
              <a:off x="4447712" y="502505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26" name="Retângulo 125">
              <a:extLst>
                <a:ext uri="{FF2B5EF4-FFF2-40B4-BE49-F238E27FC236}">
                  <a16:creationId xmlns:a16="http://schemas.microsoft.com/office/drawing/2014/main" id="{9EEFC61D-D64F-43D5-BD91-724B80EAC4FA}"/>
                </a:ext>
              </a:extLst>
            </p:cNvPr>
            <p:cNvSpPr/>
            <p:nvPr/>
          </p:nvSpPr>
          <p:spPr>
            <a:xfrm>
              <a:off x="5804595" y="501097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27" name="Retângulo 126">
              <a:extLst>
                <a:ext uri="{FF2B5EF4-FFF2-40B4-BE49-F238E27FC236}">
                  <a16:creationId xmlns:a16="http://schemas.microsoft.com/office/drawing/2014/main" id="{51578C0A-2142-4B3C-89AB-5184F09FF33F}"/>
                </a:ext>
              </a:extLst>
            </p:cNvPr>
            <p:cNvSpPr/>
            <p:nvPr/>
          </p:nvSpPr>
          <p:spPr>
            <a:xfrm>
              <a:off x="7161478" y="499689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28" name="Retângulo 127">
              <a:extLst>
                <a:ext uri="{FF2B5EF4-FFF2-40B4-BE49-F238E27FC236}">
                  <a16:creationId xmlns:a16="http://schemas.microsoft.com/office/drawing/2014/main" id="{7DE0B5AE-1050-4518-A8AF-BE96638C56D1}"/>
                </a:ext>
              </a:extLst>
            </p:cNvPr>
            <p:cNvSpPr/>
            <p:nvPr/>
          </p:nvSpPr>
          <p:spPr>
            <a:xfrm>
              <a:off x="4447712" y="586068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29" name="Retângulo 128">
              <a:extLst>
                <a:ext uri="{FF2B5EF4-FFF2-40B4-BE49-F238E27FC236}">
                  <a16:creationId xmlns:a16="http://schemas.microsoft.com/office/drawing/2014/main" id="{6292CADD-4C00-4B04-A7C5-201C06B6E6FE}"/>
                </a:ext>
              </a:extLst>
            </p:cNvPr>
            <p:cNvSpPr/>
            <p:nvPr/>
          </p:nvSpPr>
          <p:spPr>
            <a:xfrm>
              <a:off x="5804595" y="584660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30" name="Retângulo 129">
              <a:extLst>
                <a:ext uri="{FF2B5EF4-FFF2-40B4-BE49-F238E27FC236}">
                  <a16:creationId xmlns:a16="http://schemas.microsoft.com/office/drawing/2014/main" id="{9F9294B9-5570-428F-B121-8C3DC1C883D4}"/>
                </a:ext>
              </a:extLst>
            </p:cNvPr>
            <p:cNvSpPr/>
            <p:nvPr/>
          </p:nvSpPr>
          <p:spPr>
            <a:xfrm>
              <a:off x="7161478" y="583252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grpSp>
      <p:grpSp>
        <p:nvGrpSpPr>
          <p:cNvPr id="131" name="Agrupar 130">
            <a:extLst>
              <a:ext uri="{FF2B5EF4-FFF2-40B4-BE49-F238E27FC236}">
                <a16:creationId xmlns:a16="http://schemas.microsoft.com/office/drawing/2014/main" id="{32966F37-807B-4C74-80E9-F8E874E3FD62}"/>
              </a:ext>
            </a:extLst>
          </p:cNvPr>
          <p:cNvGrpSpPr/>
          <p:nvPr/>
        </p:nvGrpSpPr>
        <p:grpSpPr>
          <a:xfrm>
            <a:off x="11141793" y="5745157"/>
            <a:ext cx="2141852" cy="2182954"/>
            <a:chOff x="3971808" y="4514870"/>
            <a:chExt cx="4155746" cy="4235494"/>
          </a:xfrm>
        </p:grpSpPr>
        <p:sp>
          <p:nvSpPr>
            <p:cNvPr id="132" name="Retângulo 131">
              <a:extLst>
                <a:ext uri="{FF2B5EF4-FFF2-40B4-BE49-F238E27FC236}">
                  <a16:creationId xmlns:a16="http://schemas.microsoft.com/office/drawing/2014/main" id="{1D7145CF-D4DB-45F5-A4B4-238379D9501E}"/>
                </a:ext>
              </a:extLst>
            </p:cNvPr>
            <p:cNvSpPr/>
            <p:nvPr/>
          </p:nvSpPr>
          <p:spPr>
            <a:xfrm>
              <a:off x="4233184" y="4514870"/>
              <a:ext cx="3616405" cy="4085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3" name="CaixaDeTexto 132">
              <a:extLst>
                <a:ext uri="{FF2B5EF4-FFF2-40B4-BE49-F238E27FC236}">
                  <a16:creationId xmlns:a16="http://schemas.microsoft.com/office/drawing/2014/main" id="{FBF6EBE1-6C75-42B7-9069-9710AAB9AA7A}"/>
                </a:ext>
              </a:extLst>
            </p:cNvPr>
            <p:cNvSpPr txBox="1"/>
            <p:nvPr/>
          </p:nvSpPr>
          <p:spPr>
            <a:xfrm>
              <a:off x="4367277" y="4574246"/>
              <a:ext cx="358426" cy="716599"/>
            </a:xfrm>
            <a:prstGeom prst="rect">
              <a:avLst/>
            </a:prstGeom>
            <a:noFill/>
          </p:spPr>
          <p:txBody>
            <a:bodyPr wrap="none" rtlCol="0">
              <a:spAutoFit/>
            </a:bodyPr>
            <a:lstStyle/>
            <a:p>
              <a:endParaRPr lang="pt-BR" dirty="0"/>
            </a:p>
          </p:txBody>
        </p:sp>
        <p:pic>
          <p:nvPicPr>
            <p:cNvPr id="134" name="Imagem 133">
              <a:extLst>
                <a:ext uri="{FF2B5EF4-FFF2-40B4-BE49-F238E27FC236}">
                  <a16:creationId xmlns:a16="http://schemas.microsoft.com/office/drawing/2014/main" id="{C1A64A6B-AE0B-4A32-8A38-FB59EB44602C}"/>
                </a:ext>
              </a:extLst>
            </p:cNvPr>
            <p:cNvPicPr>
              <a:picLocks noChangeAspect="1"/>
            </p:cNvPicPr>
            <p:nvPr/>
          </p:nvPicPr>
          <p:blipFill>
            <a:blip r:embed="rId6"/>
            <a:stretch>
              <a:fillRect/>
            </a:stretch>
          </p:blipFill>
          <p:spPr>
            <a:xfrm>
              <a:off x="3971808" y="7367485"/>
              <a:ext cx="1023059" cy="1382879"/>
            </a:xfrm>
            <a:prstGeom prst="rect">
              <a:avLst/>
            </a:prstGeom>
          </p:spPr>
        </p:pic>
        <p:pic>
          <p:nvPicPr>
            <p:cNvPr id="135" name="Picture 2" descr="Resultado de imagem para docker">
              <a:extLst>
                <a:ext uri="{FF2B5EF4-FFF2-40B4-BE49-F238E27FC236}">
                  <a16:creationId xmlns:a16="http://schemas.microsoft.com/office/drawing/2014/main" id="{F8E6EEB0-7B3E-47B3-B351-49EE27E219A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7417"/>
            <a:stretch/>
          </p:blipFill>
          <p:spPr bwMode="auto">
            <a:xfrm>
              <a:off x="4927154" y="6769040"/>
              <a:ext cx="3200400" cy="1710809"/>
            </a:xfrm>
            <a:prstGeom prst="rect">
              <a:avLst/>
            </a:prstGeom>
            <a:noFill/>
            <a:extLst>
              <a:ext uri="{909E8E84-426E-40DD-AFC4-6F175D3DCCD1}">
                <a14:hiddenFill xmlns:a14="http://schemas.microsoft.com/office/drawing/2010/main">
                  <a:solidFill>
                    <a:srgbClr val="FFFFFF"/>
                  </a:solidFill>
                </a14:hiddenFill>
              </a:ext>
            </a:extLst>
          </p:spPr>
        </p:pic>
        <p:sp>
          <p:nvSpPr>
            <p:cNvPr id="136" name="Retângulo 135">
              <a:extLst>
                <a:ext uri="{FF2B5EF4-FFF2-40B4-BE49-F238E27FC236}">
                  <a16:creationId xmlns:a16="http://schemas.microsoft.com/office/drawing/2014/main" id="{0B333D9F-A70F-42C7-B441-2722E66959BA}"/>
                </a:ext>
              </a:extLst>
            </p:cNvPr>
            <p:cNvSpPr/>
            <p:nvPr/>
          </p:nvSpPr>
          <p:spPr>
            <a:xfrm>
              <a:off x="4447712" y="502505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37" name="Retângulo 136">
              <a:extLst>
                <a:ext uri="{FF2B5EF4-FFF2-40B4-BE49-F238E27FC236}">
                  <a16:creationId xmlns:a16="http://schemas.microsoft.com/office/drawing/2014/main" id="{FD3660AB-5D0F-437F-894D-60B2B35623CB}"/>
                </a:ext>
              </a:extLst>
            </p:cNvPr>
            <p:cNvSpPr/>
            <p:nvPr/>
          </p:nvSpPr>
          <p:spPr>
            <a:xfrm>
              <a:off x="5804595" y="501097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38" name="Retângulo 137">
              <a:extLst>
                <a:ext uri="{FF2B5EF4-FFF2-40B4-BE49-F238E27FC236}">
                  <a16:creationId xmlns:a16="http://schemas.microsoft.com/office/drawing/2014/main" id="{A616D147-5B91-4A20-AE2C-39950FD1D2C4}"/>
                </a:ext>
              </a:extLst>
            </p:cNvPr>
            <p:cNvSpPr/>
            <p:nvPr/>
          </p:nvSpPr>
          <p:spPr>
            <a:xfrm>
              <a:off x="7161478" y="499689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39" name="Retângulo 138">
              <a:extLst>
                <a:ext uri="{FF2B5EF4-FFF2-40B4-BE49-F238E27FC236}">
                  <a16:creationId xmlns:a16="http://schemas.microsoft.com/office/drawing/2014/main" id="{387CE38E-3716-40F8-8A82-9389DB6BBEB9}"/>
                </a:ext>
              </a:extLst>
            </p:cNvPr>
            <p:cNvSpPr/>
            <p:nvPr/>
          </p:nvSpPr>
          <p:spPr>
            <a:xfrm>
              <a:off x="4447712" y="586068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40" name="Retângulo 139">
              <a:extLst>
                <a:ext uri="{FF2B5EF4-FFF2-40B4-BE49-F238E27FC236}">
                  <a16:creationId xmlns:a16="http://schemas.microsoft.com/office/drawing/2014/main" id="{ACC7BFD4-2ECE-4B9B-A3EB-25597BDB5AD4}"/>
                </a:ext>
              </a:extLst>
            </p:cNvPr>
            <p:cNvSpPr/>
            <p:nvPr/>
          </p:nvSpPr>
          <p:spPr>
            <a:xfrm>
              <a:off x="5804595" y="584660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41" name="Retângulo 140">
              <a:extLst>
                <a:ext uri="{FF2B5EF4-FFF2-40B4-BE49-F238E27FC236}">
                  <a16:creationId xmlns:a16="http://schemas.microsoft.com/office/drawing/2014/main" id="{19467455-D855-45F9-AD29-E5AC64BCE757}"/>
                </a:ext>
              </a:extLst>
            </p:cNvPr>
            <p:cNvSpPr/>
            <p:nvPr/>
          </p:nvSpPr>
          <p:spPr>
            <a:xfrm>
              <a:off x="7161478" y="583252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grpSp>
      <p:sp>
        <p:nvSpPr>
          <p:cNvPr id="9" name="Retângulo 8">
            <a:extLst>
              <a:ext uri="{FF2B5EF4-FFF2-40B4-BE49-F238E27FC236}">
                <a16:creationId xmlns:a16="http://schemas.microsoft.com/office/drawing/2014/main" id="{17FFA0A0-2F31-4943-A864-9A0CB083FEAF}"/>
              </a:ext>
            </a:extLst>
          </p:cNvPr>
          <p:cNvSpPr/>
          <p:nvPr/>
        </p:nvSpPr>
        <p:spPr>
          <a:xfrm>
            <a:off x="4013860" y="2185061"/>
            <a:ext cx="10183901" cy="5872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 name="Conector reto 14">
            <a:extLst>
              <a:ext uri="{FF2B5EF4-FFF2-40B4-BE49-F238E27FC236}">
                <a16:creationId xmlns:a16="http://schemas.microsoft.com/office/drawing/2014/main" id="{CA885AFB-38F7-4BD6-A92B-D507564B4E9B}"/>
              </a:ext>
            </a:extLst>
          </p:cNvPr>
          <p:cNvCxnSpPr>
            <a:cxnSpLocks/>
            <a:stCxn id="3" idx="2"/>
          </p:cNvCxnSpPr>
          <p:nvPr/>
        </p:nvCxnSpPr>
        <p:spPr>
          <a:xfrm>
            <a:off x="6665906" y="7416548"/>
            <a:ext cx="0" cy="1142788"/>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18BC293E-3549-426C-9DE4-90CC28C72A3F}"/>
              </a:ext>
            </a:extLst>
          </p:cNvPr>
          <p:cNvCxnSpPr>
            <a:cxnSpLocks/>
            <a:stCxn id="110" idx="2"/>
          </p:cNvCxnSpPr>
          <p:nvPr/>
        </p:nvCxnSpPr>
        <p:spPr>
          <a:xfrm>
            <a:off x="9852185" y="7850778"/>
            <a:ext cx="0" cy="708558"/>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3" name="Conector reto 152">
            <a:extLst>
              <a:ext uri="{FF2B5EF4-FFF2-40B4-BE49-F238E27FC236}">
                <a16:creationId xmlns:a16="http://schemas.microsoft.com/office/drawing/2014/main" id="{5A45C945-6D6B-459F-8724-8E6619739BA9}"/>
              </a:ext>
            </a:extLst>
          </p:cNvPr>
          <p:cNvCxnSpPr>
            <a:cxnSpLocks/>
          </p:cNvCxnSpPr>
          <p:nvPr/>
        </p:nvCxnSpPr>
        <p:spPr>
          <a:xfrm>
            <a:off x="12378543" y="7834949"/>
            <a:ext cx="0" cy="724387"/>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Conector reto 21">
            <a:extLst>
              <a:ext uri="{FF2B5EF4-FFF2-40B4-BE49-F238E27FC236}">
                <a16:creationId xmlns:a16="http://schemas.microsoft.com/office/drawing/2014/main" id="{A0A84EEA-99BF-45FD-A550-02F5C756F046}"/>
              </a:ext>
            </a:extLst>
          </p:cNvPr>
          <p:cNvCxnSpPr>
            <a:cxnSpLocks/>
          </p:cNvCxnSpPr>
          <p:nvPr/>
        </p:nvCxnSpPr>
        <p:spPr>
          <a:xfrm>
            <a:off x="11023242" y="5436721"/>
            <a:ext cx="0" cy="3122615"/>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Conector reto 25">
            <a:extLst>
              <a:ext uri="{FF2B5EF4-FFF2-40B4-BE49-F238E27FC236}">
                <a16:creationId xmlns:a16="http://schemas.microsoft.com/office/drawing/2014/main" id="{57CAEB2C-5591-4408-BA50-1482B0411310}"/>
              </a:ext>
            </a:extLst>
          </p:cNvPr>
          <p:cNvCxnSpPr>
            <a:cxnSpLocks/>
          </p:cNvCxnSpPr>
          <p:nvPr/>
        </p:nvCxnSpPr>
        <p:spPr>
          <a:xfrm>
            <a:off x="13379501" y="5436721"/>
            <a:ext cx="0" cy="3189168"/>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403D3D0B-04EA-4F09-ADF4-B8DC08FEA31F}"/>
              </a:ext>
            </a:extLst>
          </p:cNvPr>
          <p:cNvSpPr txBox="1"/>
          <p:nvPr/>
        </p:nvSpPr>
        <p:spPr>
          <a:xfrm>
            <a:off x="4171730" y="2278070"/>
            <a:ext cx="1640129" cy="707886"/>
          </a:xfrm>
          <a:prstGeom prst="rect">
            <a:avLst/>
          </a:prstGeom>
          <a:noFill/>
        </p:spPr>
        <p:txBody>
          <a:bodyPr wrap="none" rtlCol="0">
            <a:spAutoFit/>
          </a:bodyPr>
          <a:lstStyle/>
          <a:p>
            <a:r>
              <a:rPr lang="pt-BR" sz="4000" dirty="0"/>
              <a:t>Cluster</a:t>
            </a:r>
          </a:p>
        </p:txBody>
      </p:sp>
      <p:pic>
        <p:nvPicPr>
          <p:cNvPr id="154" name="Picture 2" descr="http://blog.marcelocavalcante.net/imgs/kubernetes_logo.png">
            <a:extLst>
              <a:ext uri="{FF2B5EF4-FFF2-40B4-BE49-F238E27FC236}">
                <a16:creationId xmlns:a16="http://schemas.microsoft.com/office/drawing/2014/main" id="{4FFB3A13-A334-4B76-BAA5-58F1EA3FC4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13243398" y="2191141"/>
            <a:ext cx="949516" cy="881743"/>
          </a:xfrm>
          <a:prstGeom prst="rect">
            <a:avLst/>
          </a:prstGeom>
          <a:noFill/>
          <a:extLst>
            <a:ext uri="{909E8E84-426E-40DD-AFC4-6F175D3DCCD1}">
              <a14:hiddenFill xmlns:a14="http://schemas.microsoft.com/office/drawing/2010/main">
                <a:solidFill>
                  <a:srgbClr val="FFFFFF"/>
                </a:solidFill>
              </a14:hiddenFill>
            </a:ext>
          </a:extLst>
        </p:spPr>
      </p:pic>
      <p:sp>
        <p:nvSpPr>
          <p:cNvPr id="12" name="Retângulo 11">
            <a:extLst>
              <a:ext uri="{FF2B5EF4-FFF2-40B4-BE49-F238E27FC236}">
                <a16:creationId xmlns:a16="http://schemas.microsoft.com/office/drawing/2014/main" id="{5BC180AA-E6C9-4142-A6B5-B5534F574168}"/>
              </a:ext>
            </a:extLst>
          </p:cNvPr>
          <p:cNvSpPr/>
          <p:nvPr/>
        </p:nvSpPr>
        <p:spPr>
          <a:xfrm>
            <a:off x="4013860" y="8440627"/>
            <a:ext cx="10183897" cy="37052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Barramento de rede</a:t>
            </a:r>
          </a:p>
        </p:txBody>
      </p:sp>
    </p:spTree>
    <p:extLst>
      <p:ext uri="{BB962C8B-B14F-4D97-AF65-F5344CB8AC3E}">
        <p14:creationId xmlns:p14="http://schemas.microsoft.com/office/powerpoint/2010/main" val="3560296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8" name="Agrupar 7">
            <a:extLst>
              <a:ext uri="{FF2B5EF4-FFF2-40B4-BE49-F238E27FC236}">
                <a16:creationId xmlns:a16="http://schemas.microsoft.com/office/drawing/2014/main" id="{C520376E-21F1-49FD-AFE8-A4B337363400}"/>
              </a:ext>
            </a:extLst>
          </p:cNvPr>
          <p:cNvGrpSpPr/>
          <p:nvPr/>
        </p:nvGrpSpPr>
        <p:grpSpPr>
          <a:xfrm>
            <a:off x="4596326" y="3331100"/>
            <a:ext cx="4155747" cy="4235493"/>
            <a:chOff x="3971808" y="4514871"/>
            <a:chExt cx="4155747" cy="4235493"/>
          </a:xfrm>
        </p:grpSpPr>
        <p:sp>
          <p:nvSpPr>
            <p:cNvPr id="3" name="Retângulo 2">
              <a:extLst>
                <a:ext uri="{FF2B5EF4-FFF2-40B4-BE49-F238E27FC236}">
                  <a16:creationId xmlns:a16="http://schemas.microsoft.com/office/drawing/2014/main" id="{8E4F07BE-2F4C-4FE4-8412-8190E85AE52D}"/>
                </a:ext>
              </a:extLst>
            </p:cNvPr>
            <p:cNvSpPr/>
            <p:nvPr/>
          </p:nvSpPr>
          <p:spPr>
            <a:xfrm>
              <a:off x="4233185" y="4514871"/>
              <a:ext cx="3616405" cy="4085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551A64C-0059-432C-95EB-E925029A6436}"/>
                </a:ext>
              </a:extLst>
            </p:cNvPr>
            <p:cNvSpPr txBox="1"/>
            <p:nvPr/>
          </p:nvSpPr>
          <p:spPr>
            <a:xfrm>
              <a:off x="4367277" y="4574246"/>
              <a:ext cx="2947923" cy="369332"/>
            </a:xfrm>
            <a:prstGeom prst="rect">
              <a:avLst/>
            </a:prstGeom>
            <a:noFill/>
          </p:spPr>
          <p:txBody>
            <a:bodyPr wrap="none" rtlCol="0">
              <a:spAutoFit/>
            </a:bodyPr>
            <a:lstStyle/>
            <a:p>
              <a:r>
                <a:rPr lang="pt-BR" dirty="0"/>
                <a:t>Nó (máquina física ou virtual)</a:t>
              </a:r>
            </a:p>
          </p:txBody>
        </p:sp>
        <p:pic>
          <p:nvPicPr>
            <p:cNvPr id="7" name="Imagem 6">
              <a:extLst>
                <a:ext uri="{FF2B5EF4-FFF2-40B4-BE49-F238E27FC236}">
                  <a16:creationId xmlns:a16="http://schemas.microsoft.com/office/drawing/2014/main" id="{3B9DAA3B-FFC6-4754-B1F8-F16512D6EA32}"/>
                </a:ext>
              </a:extLst>
            </p:cNvPr>
            <p:cNvPicPr>
              <a:picLocks noChangeAspect="1"/>
            </p:cNvPicPr>
            <p:nvPr/>
          </p:nvPicPr>
          <p:blipFill>
            <a:blip r:embed="rId6"/>
            <a:stretch>
              <a:fillRect/>
            </a:stretch>
          </p:blipFill>
          <p:spPr>
            <a:xfrm>
              <a:off x="3971808" y="7367485"/>
              <a:ext cx="1023059" cy="1382879"/>
            </a:xfrm>
            <a:prstGeom prst="rect">
              <a:avLst/>
            </a:prstGeom>
          </p:spPr>
        </p:pic>
        <p:pic>
          <p:nvPicPr>
            <p:cNvPr id="4098" name="Picture 2" descr="Resultado de imagem para docker">
              <a:extLst>
                <a:ext uri="{FF2B5EF4-FFF2-40B4-BE49-F238E27FC236}">
                  <a16:creationId xmlns:a16="http://schemas.microsoft.com/office/drawing/2014/main" id="{D655A3AD-7CF8-43C2-9A52-50E0C149CD1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7417"/>
            <a:stretch/>
          </p:blipFill>
          <p:spPr bwMode="auto">
            <a:xfrm>
              <a:off x="4927155" y="6769040"/>
              <a:ext cx="3200400" cy="1710809"/>
            </a:xfrm>
            <a:prstGeom prst="rect">
              <a:avLst/>
            </a:prstGeom>
            <a:noFill/>
            <a:extLst>
              <a:ext uri="{909E8E84-426E-40DD-AFC4-6F175D3DCCD1}">
                <a14:hiddenFill xmlns:a14="http://schemas.microsoft.com/office/drawing/2010/main">
                  <a:solidFill>
                    <a:srgbClr val="FFFFFF"/>
                  </a:solidFill>
                </a14:hiddenFill>
              </a:ext>
            </a:extLst>
          </p:spPr>
        </p:pic>
        <p:sp>
          <p:nvSpPr>
            <p:cNvPr id="60" name="Retângulo 59">
              <a:extLst>
                <a:ext uri="{FF2B5EF4-FFF2-40B4-BE49-F238E27FC236}">
                  <a16:creationId xmlns:a16="http://schemas.microsoft.com/office/drawing/2014/main" id="{856BE432-3E5F-42B0-82D1-FB019F705D86}"/>
                </a:ext>
              </a:extLst>
            </p:cNvPr>
            <p:cNvSpPr/>
            <p:nvPr/>
          </p:nvSpPr>
          <p:spPr>
            <a:xfrm>
              <a:off x="4447712" y="502505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Conteiner</a:t>
              </a:r>
              <a:endParaRPr lang="pt-BR" sz="1600" dirty="0"/>
            </a:p>
          </p:txBody>
        </p:sp>
        <p:sp>
          <p:nvSpPr>
            <p:cNvPr id="61" name="Retângulo 60">
              <a:extLst>
                <a:ext uri="{FF2B5EF4-FFF2-40B4-BE49-F238E27FC236}">
                  <a16:creationId xmlns:a16="http://schemas.microsoft.com/office/drawing/2014/main" id="{9861062D-C7B4-4357-9E71-10FBDE4A2D95}"/>
                </a:ext>
              </a:extLst>
            </p:cNvPr>
            <p:cNvSpPr/>
            <p:nvPr/>
          </p:nvSpPr>
          <p:spPr>
            <a:xfrm>
              <a:off x="5804595" y="501097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Conteiner</a:t>
              </a:r>
              <a:endParaRPr lang="pt-BR" sz="1600" dirty="0"/>
            </a:p>
          </p:txBody>
        </p:sp>
        <p:sp>
          <p:nvSpPr>
            <p:cNvPr id="62" name="Retângulo 61">
              <a:extLst>
                <a:ext uri="{FF2B5EF4-FFF2-40B4-BE49-F238E27FC236}">
                  <a16:creationId xmlns:a16="http://schemas.microsoft.com/office/drawing/2014/main" id="{0B4BE847-6920-435E-93CA-DC2A5D7F3CDB}"/>
                </a:ext>
              </a:extLst>
            </p:cNvPr>
            <p:cNvSpPr/>
            <p:nvPr/>
          </p:nvSpPr>
          <p:spPr>
            <a:xfrm>
              <a:off x="7161478" y="499689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
              </a:r>
            </a:p>
          </p:txBody>
        </p:sp>
        <p:sp>
          <p:nvSpPr>
            <p:cNvPr id="63" name="Retângulo 62">
              <a:extLst>
                <a:ext uri="{FF2B5EF4-FFF2-40B4-BE49-F238E27FC236}">
                  <a16:creationId xmlns:a16="http://schemas.microsoft.com/office/drawing/2014/main" id="{70FB63B0-5BDB-4AC8-A0AB-9602DBB97196}"/>
                </a:ext>
              </a:extLst>
            </p:cNvPr>
            <p:cNvSpPr/>
            <p:nvPr/>
          </p:nvSpPr>
          <p:spPr>
            <a:xfrm>
              <a:off x="4447712" y="586068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Conteiner</a:t>
              </a:r>
              <a:endParaRPr lang="pt-BR" sz="1600" dirty="0"/>
            </a:p>
          </p:txBody>
        </p:sp>
        <p:sp>
          <p:nvSpPr>
            <p:cNvPr id="64" name="Retângulo 63">
              <a:extLst>
                <a:ext uri="{FF2B5EF4-FFF2-40B4-BE49-F238E27FC236}">
                  <a16:creationId xmlns:a16="http://schemas.microsoft.com/office/drawing/2014/main" id="{F4B2BA1E-76AE-43E7-A29F-88EE43D87783}"/>
                </a:ext>
              </a:extLst>
            </p:cNvPr>
            <p:cNvSpPr/>
            <p:nvPr/>
          </p:nvSpPr>
          <p:spPr>
            <a:xfrm>
              <a:off x="5804595" y="584660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Conteiner</a:t>
              </a:r>
              <a:endParaRPr lang="pt-BR" sz="1600" dirty="0"/>
            </a:p>
          </p:txBody>
        </p:sp>
        <p:sp>
          <p:nvSpPr>
            <p:cNvPr id="65" name="Retângulo 64">
              <a:extLst>
                <a:ext uri="{FF2B5EF4-FFF2-40B4-BE49-F238E27FC236}">
                  <a16:creationId xmlns:a16="http://schemas.microsoft.com/office/drawing/2014/main" id="{194F7739-356A-4170-8226-266B56B96A5F}"/>
                </a:ext>
              </a:extLst>
            </p:cNvPr>
            <p:cNvSpPr/>
            <p:nvPr/>
          </p:nvSpPr>
          <p:spPr>
            <a:xfrm>
              <a:off x="7161478" y="583252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a:t>
              </a:r>
            </a:p>
          </p:txBody>
        </p:sp>
      </p:grpSp>
      <p:grpSp>
        <p:nvGrpSpPr>
          <p:cNvPr id="78" name="Agrupar 77">
            <a:extLst>
              <a:ext uri="{FF2B5EF4-FFF2-40B4-BE49-F238E27FC236}">
                <a16:creationId xmlns:a16="http://schemas.microsoft.com/office/drawing/2014/main" id="{CA13C160-B4F7-4975-9145-DD10AD0A23D2}"/>
              </a:ext>
            </a:extLst>
          </p:cNvPr>
          <p:cNvGrpSpPr/>
          <p:nvPr/>
        </p:nvGrpSpPr>
        <p:grpSpPr>
          <a:xfrm>
            <a:off x="9379301" y="3331100"/>
            <a:ext cx="2141852" cy="2182954"/>
            <a:chOff x="3971808" y="4514870"/>
            <a:chExt cx="4155746" cy="4235494"/>
          </a:xfrm>
        </p:grpSpPr>
        <p:sp>
          <p:nvSpPr>
            <p:cNvPr id="99" name="Retângulo 98">
              <a:extLst>
                <a:ext uri="{FF2B5EF4-FFF2-40B4-BE49-F238E27FC236}">
                  <a16:creationId xmlns:a16="http://schemas.microsoft.com/office/drawing/2014/main" id="{3969B4B7-ACDC-414B-A0C5-18CEA7722FC9}"/>
                </a:ext>
              </a:extLst>
            </p:cNvPr>
            <p:cNvSpPr/>
            <p:nvPr/>
          </p:nvSpPr>
          <p:spPr>
            <a:xfrm>
              <a:off x="4233184" y="4514870"/>
              <a:ext cx="3616405" cy="4085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CaixaDeTexto 99">
              <a:extLst>
                <a:ext uri="{FF2B5EF4-FFF2-40B4-BE49-F238E27FC236}">
                  <a16:creationId xmlns:a16="http://schemas.microsoft.com/office/drawing/2014/main" id="{831D1814-64C5-4885-A8FA-48F0ACB88AA0}"/>
                </a:ext>
              </a:extLst>
            </p:cNvPr>
            <p:cNvSpPr txBox="1"/>
            <p:nvPr/>
          </p:nvSpPr>
          <p:spPr>
            <a:xfrm>
              <a:off x="4367277" y="4574246"/>
              <a:ext cx="358426" cy="716599"/>
            </a:xfrm>
            <a:prstGeom prst="rect">
              <a:avLst/>
            </a:prstGeom>
            <a:noFill/>
          </p:spPr>
          <p:txBody>
            <a:bodyPr wrap="none" rtlCol="0">
              <a:spAutoFit/>
            </a:bodyPr>
            <a:lstStyle/>
            <a:p>
              <a:endParaRPr lang="pt-BR" dirty="0"/>
            </a:p>
          </p:txBody>
        </p:sp>
        <p:pic>
          <p:nvPicPr>
            <p:cNvPr id="101" name="Imagem 100">
              <a:extLst>
                <a:ext uri="{FF2B5EF4-FFF2-40B4-BE49-F238E27FC236}">
                  <a16:creationId xmlns:a16="http://schemas.microsoft.com/office/drawing/2014/main" id="{6E8465C1-1A43-441E-8789-E236DFAB90E2}"/>
                </a:ext>
              </a:extLst>
            </p:cNvPr>
            <p:cNvPicPr>
              <a:picLocks noChangeAspect="1"/>
            </p:cNvPicPr>
            <p:nvPr/>
          </p:nvPicPr>
          <p:blipFill>
            <a:blip r:embed="rId6"/>
            <a:stretch>
              <a:fillRect/>
            </a:stretch>
          </p:blipFill>
          <p:spPr>
            <a:xfrm>
              <a:off x="3971808" y="7367485"/>
              <a:ext cx="1023059" cy="1382879"/>
            </a:xfrm>
            <a:prstGeom prst="rect">
              <a:avLst/>
            </a:prstGeom>
          </p:spPr>
        </p:pic>
        <p:pic>
          <p:nvPicPr>
            <p:cNvPr id="102" name="Picture 2" descr="Resultado de imagem para docker">
              <a:extLst>
                <a:ext uri="{FF2B5EF4-FFF2-40B4-BE49-F238E27FC236}">
                  <a16:creationId xmlns:a16="http://schemas.microsoft.com/office/drawing/2014/main" id="{AB17C136-15AF-4F6D-9DD3-6C78DDB7C9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7417"/>
            <a:stretch/>
          </p:blipFill>
          <p:spPr bwMode="auto">
            <a:xfrm>
              <a:off x="4927154" y="6769040"/>
              <a:ext cx="3200400" cy="1710809"/>
            </a:xfrm>
            <a:prstGeom prst="rect">
              <a:avLst/>
            </a:prstGeom>
            <a:noFill/>
            <a:extLst>
              <a:ext uri="{909E8E84-426E-40DD-AFC4-6F175D3DCCD1}">
                <a14:hiddenFill xmlns:a14="http://schemas.microsoft.com/office/drawing/2010/main">
                  <a:solidFill>
                    <a:srgbClr val="FFFFFF"/>
                  </a:solidFill>
                </a14:hiddenFill>
              </a:ext>
            </a:extLst>
          </p:spPr>
        </p:pic>
        <p:sp>
          <p:nvSpPr>
            <p:cNvPr id="103" name="Retângulo 102">
              <a:extLst>
                <a:ext uri="{FF2B5EF4-FFF2-40B4-BE49-F238E27FC236}">
                  <a16:creationId xmlns:a16="http://schemas.microsoft.com/office/drawing/2014/main" id="{F51D72A0-9E30-4191-91B2-7C353AD60C83}"/>
                </a:ext>
              </a:extLst>
            </p:cNvPr>
            <p:cNvSpPr/>
            <p:nvPr/>
          </p:nvSpPr>
          <p:spPr>
            <a:xfrm>
              <a:off x="4447712" y="502505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4" name="Retângulo 103">
              <a:extLst>
                <a:ext uri="{FF2B5EF4-FFF2-40B4-BE49-F238E27FC236}">
                  <a16:creationId xmlns:a16="http://schemas.microsoft.com/office/drawing/2014/main" id="{4B61C8B2-6085-4C96-A4AC-C44ECA07750D}"/>
                </a:ext>
              </a:extLst>
            </p:cNvPr>
            <p:cNvSpPr/>
            <p:nvPr/>
          </p:nvSpPr>
          <p:spPr>
            <a:xfrm>
              <a:off x="5804595" y="501097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5" name="Retângulo 104">
              <a:extLst>
                <a:ext uri="{FF2B5EF4-FFF2-40B4-BE49-F238E27FC236}">
                  <a16:creationId xmlns:a16="http://schemas.microsoft.com/office/drawing/2014/main" id="{81609374-AAAA-4234-8476-9FACF44F9F21}"/>
                </a:ext>
              </a:extLst>
            </p:cNvPr>
            <p:cNvSpPr/>
            <p:nvPr/>
          </p:nvSpPr>
          <p:spPr>
            <a:xfrm>
              <a:off x="7161478" y="499689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6" name="Retângulo 105">
              <a:extLst>
                <a:ext uri="{FF2B5EF4-FFF2-40B4-BE49-F238E27FC236}">
                  <a16:creationId xmlns:a16="http://schemas.microsoft.com/office/drawing/2014/main" id="{7BB922C2-E86C-43E1-AE19-4762817E1E8D}"/>
                </a:ext>
              </a:extLst>
            </p:cNvPr>
            <p:cNvSpPr/>
            <p:nvPr/>
          </p:nvSpPr>
          <p:spPr>
            <a:xfrm>
              <a:off x="4447712" y="586068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7" name="Retângulo 106">
              <a:extLst>
                <a:ext uri="{FF2B5EF4-FFF2-40B4-BE49-F238E27FC236}">
                  <a16:creationId xmlns:a16="http://schemas.microsoft.com/office/drawing/2014/main" id="{26610448-2D49-4E93-B9DD-D213247CDA9C}"/>
                </a:ext>
              </a:extLst>
            </p:cNvPr>
            <p:cNvSpPr/>
            <p:nvPr/>
          </p:nvSpPr>
          <p:spPr>
            <a:xfrm>
              <a:off x="5804595" y="584660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08" name="Retângulo 107">
              <a:extLst>
                <a:ext uri="{FF2B5EF4-FFF2-40B4-BE49-F238E27FC236}">
                  <a16:creationId xmlns:a16="http://schemas.microsoft.com/office/drawing/2014/main" id="{78B6D846-4DEB-43CB-812B-75BBA33D9EBA}"/>
                </a:ext>
              </a:extLst>
            </p:cNvPr>
            <p:cNvSpPr/>
            <p:nvPr/>
          </p:nvSpPr>
          <p:spPr>
            <a:xfrm>
              <a:off x="7161478" y="583252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grpSp>
      <p:grpSp>
        <p:nvGrpSpPr>
          <p:cNvPr id="109" name="Agrupar 108">
            <a:extLst>
              <a:ext uri="{FF2B5EF4-FFF2-40B4-BE49-F238E27FC236}">
                <a16:creationId xmlns:a16="http://schemas.microsoft.com/office/drawing/2014/main" id="{E5587524-DB94-4EAB-B493-87C8649F0EA9}"/>
              </a:ext>
            </a:extLst>
          </p:cNvPr>
          <p:cNvGrpSpPr/>
          <p:nvPr/>
        </p:nvGrpSpPr>
        <p:grpSpPr>
          <a:xfrm>
            <a:off x="8785534" y="5745157"/>
            <a:ext cx="2141852" cy="2182954"/>
            <a:chOff x="3971808" y="4514870"/>
            <a:chExt cx="4155746" cy="4235494"/>
          </a:xfrm>
        </p:grpSpPr>
        <p:sp>
          <p:nvSpPr>
            <p:cNvPr id="110" name="Retângulo 109">
              <a:extLst>
                <a:ext uri="{FF2B5EF4-FFF2-40B4-BE49-F238E27FC236}">
                  <a16:creationId xmlns:a16="http://schemas.microsoft.com/office/drawing/2014/main" id="{2D001EFA-9AFC-4A27-AB0E-98B99220B4EA}"/>
                </a:ext>
              </a:extLst>
            </p:cNvPr>
            <p:cNvSpPr/>
            <p:nvPr/>
          </p:nvSpPr>
          <p:spPr>
            <a:xfrm>
              <a:off x="4233184" y="4514870"/>
              <a:ext cx="3616405" cy="40854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CaixaDeTexto 110">
              <a:extLst>
                <a:ext uri="{FF2B5EF4-FFF2-40B4-BE49-F238E27FC236}">
                  <a16:creationId xmlns:a16="http://schemas.microsoft.com/office/drawing/2014/main" id="{C1088C82-1C79-4076-A0BC-FD96C5A9EE25}"/>
                </a:ext>
              </a:extLst>
            </p:cNvPr>
            <p:cNvSpPr txBox="1"/>
            <p:nvPr/>
          </p:nvSpPr>
          <p:spPr>
            <a:xfrm>
              <a:off x="4367277" y="4574246"/>
              <a:ext cx="358426" cy="716599"/>
            </a:xfrm>
            <a:prstGeom prst="rect">
              <a:avLst/>
            </a:prstGeom>
            <a:noFill/>
          </p:spPr>
          <p:txBody>
            <a:bodyPr wrap="none" rtlCol="0">
              <a:spAutoFit/>
            </a:bodyPr>
            <a:lstStyle/>
            <a:p>
              <a:endParaRPr lang="pt-BR" dirty="0"/>
            </a:p>
          </p:txBody>
        </p:sp>
        <p:pic>
          <p:nvPicPr>
            <p:cNvPr id="112" name="Imagem 111">
              <a:extLst>
                <a:ext uri="{FF2B5EF4-FFF2-40B4-BE49-F238E27FC236}">
                  <a16:creationId xmlns:a16="http://schemas.microsoft.com/office/drawing/2014/main" id="{F4477152-2394-4276-BC7C-2421E9EE3904}"/>
                </a:ext>
              </a:extLst>
            </p:cNvPr>
            <p:cNvPicPr>
              <a:picLocks noChangeAspect="1"/>
            </p:cNvPicPr>
            <p:nvPr/>
          </p:nvPicPr>
          <p:blipFill>
            <a:blip r:embed="rId6"/>
            <a:stretch>
              <a:fillRect/>
            </a:stretch>
          </p:blipFill>
          <p:spPr>
            <a:xfrm>
              <a:off x="3971808" y="7367485"/>
              <a:ext cx="1023059" cy="1382879"/>
            </a:xfrm>
            <a:prstGeom prst="rect">
              <a:avLst/>
            </a:prstGeom>
          </p:spPr>
        </p:pic>
        <p:pic>
          <p:nvPicPr>
            <p:cNvPr id="113" name="Picture 2" descr="Resultado de imagem para docker">
              <a:extLst>
                <a:ext uri="{FF2B5EF4-FFF2-40B4-BE49-F238E27FC236}">
                  <a16:creationId xmlns:a16="http://schemas.microsoft.com/office/drawing/2014/main" id="{B55C8B03-28C6-42F0-BE64-06C707A79C7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37417"/>
            <a:stretch/>
          </p:blipFill>
          <p:spPr bwMode="auto">
            <a:xfrm>
              <a:off x="4927154" y="6769040"/>
              <a:ext cx="3200400" cy="1710809"/>
            </a:xfrm>
            <a:prstGeom prst="rect">
              <a:avLst/>
            </a:prstGeom>
            <a:noFill/>
            <a:extLst>
              <a:ext uri="{909E8E84-426E-40DD-AFC4-6F175D3DCCD1}">
                <a14:hiddenFill xmlns:a14="http://schemas.microsoft.com/office/drawing/2010/main">
                  <a:solidFill>
                    <a:srgbClr val="FFFFFF"/>
                  </a:solidFill>
                </a14:hiddenFill>
              </a:ext>
            </a:extLst>
          </p:spPr>
        </p:pic>
        <p:sp>
          <p:nvSpPr>
            <p:cNvPr id="114" name="Retângulo 113">
              <a:extLst>
                <a:ext uri="{FF2B5EF4-FFF2-40B4-BE49-F238E27FC236}">
                  <a16:creationId xmlns:a16="http://schemas.microsoft.com/office/drawing/2014/main" id="{DA2AC608-AB58-4FF3-ACE0-BB72CA629EDE}"/>
                </a:ext>
              </a:extLst>
            </p:cNvPr>
            <p:cNvSpPr/>
            <p:nvPr/>
          </p:nvSpPr>
          <p:spPr>
            <a:xfrm>
              <a:off x="4447712" y="502505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5" name="Retângulo 114">
              <a:extLst>
                <a:ext uri="{FF2B5EF4-FFF2-40B4-BE49-F238E27FC236}">
                  <a16:creationId xmlns:a16="http://schemas.microsoft.com/office/drawing/2014/main" id="{BEF7BC9C-B233-4BF7-B2C0-9C422CA84BE4}"/>
                </a:ext>
              </a:extLst>
            </p:cNvPr>
            <p:cNvSpPr/>
            <p:nvPr/>
          </p:nvSpPr>
          <p:spPr>
            <a:xfrm>
              <a:off x="5804595" y="501097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6" name="Retângulo 115">
              <a:extLst>
                <a:ext uri="{FF2B5EF4-FFF2-40B4-BE49-F238E27FC236}">
                  <a16:creationId xmlns:a16="http://schemas.microsoft.com/office/drawing/2014/main" id="{72D66821-6050-4CF9-996E-14F9887C2468}"/>
                </a:ext>
              </a:extLst>
            </p:cNvPr>
            <p:cNvSpPr/>
            <p:nvPr/>
          </p:nvSpPr>
          <p:spPr>
            <a:xfrm>
              <a:off x="7161478" y="499689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7" name="Retângulo 116">
              <a:extLst>
                <a:ext uri="{FF2B5EF4-FFF2-40B4-BE49-F238E27FC236}">
                  <a16:creationId xmlns:a16="http://schemas.microsoft.com/office/drawing/2014/main" id="{C543148A-667A-40D6-B7A6-EDF573CFE960}"/>
                </a:ext>
              </a:extLst>
            </p:cNvPr>
            <p:cNvSpPr/>
            <p:nvPr/>
          </p:nvSpPr>
          <p:spPr>
            <a:xfrm>
              <a:off x="4447712" y="5860686"/>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8" name="Retângulo 117">
              <a:extLst>
                <a:ext uri="{FF2B5EF4-FFF2-40B4-BE49-F238E27FC236}">
                  <a16:creationId xmlns:a16="http://schemas.microsoft.com/office/drawing/2014/main" id="{BC3F730D-A3A5-4BFD-969B-3D16B19F04E7}"/>
                </a:ext>
              </a:extLst>
            </p:cNvPr>
            <p:cNvSpPr/>
            <p:nvPr/>
          </p:nvSpPr>
          <p:spPr>
            <a:xfrm>
              <a:off x="5804595" y="5846604"/>
              <a:ext cx="1150474"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sp>
          <p:nvSpPr>
            <p:cNvPr id="119" name="Retângulo 118">
              <a:extLst>
                <a:ext uri="{FF2B5EF4-FFF2-40B4-BE49-F238E27FC236}">
                  <a16:creationId xmlns:a16="http://schemas.microsoft.com/office/drawing/2014/main" id="{7EBE1B52-65B7-4D7C-85CF-D23EBD126E51}"/>
                </a:ext>
              </a:extLst>
            </p:cNvPr>
            <p:cNvSpPr/>
            <p:nvPr/>
          </p:nvSpPr>
          <p:spPr>
            <a:xfrm>
              <a:off x="7161478" y="5832522"/>
              <a:ext cx="513855" cy="6768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600" dirty="0"/>
            </a:p>
          </p:txBody>
        </p:sp>
      </p:grpSp>
      <p:cxnSp>
        <p:nvCxnSpPr>
          <p:cNvPr id="15" name="Conector reto 14">
            <a:extLst>
              <a:ext uri="{FF2B5EF4-FFF2-40B4-BE49-F238E27FC236}">
                <a16:creationId xmlns:a16="http://schemas.microsoft.com/office/drawing/2014/main" id="{CA885AFB-38F7-4BD6-A92B-D507564B4E9B}"/>
              </a:ext>
            </a:extLst>
          </p:cNvPr>
          <p:cNvCxnSpPr>
            <a:cxnSpLocks/>
            <a:stCxn id="3" idx="2"/>
          </p:cNvCxnSpPr>
          <p:nvPr/>
        </p:nvCxnSpPr>
        <p:spPr>
          <a:xfrm>
            <a:off x="6665906" y="7416548"/>
            <a:ext cx="0" cy="1142788"/>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Conector reto 16">
            <a:extLst>
              <a:ext uri="{FF2B5EF4-FFF2-40B4-BE49-F238E27FC236}">
                <a16:creationId xmlns:a16="http://schemas.microsoft.com/office/drawing/2014/main" id="{18BC293E-3549-426C-9DE4-90CC28C72A3F}"/>
              </a:ext>
            </a:extLst>
          </p:cNvPr>
          <p:cNvCxnSpPr>
            <a:cxnSpLocks/>
            <a:stCxn id="110" idx="2"/>
          </p:cNvCxnSpPr>
          <p:nvPr/>
        </p:nvCxnSpPr>
        <p:spPr>
          <a:xfrm>
            <a:off x="9852185" y="7850778"/>
            <a:ext cx="0" cy="708558"/>
          </a:xfrm>
          <a:prstGeom prst="line">
            <a:avLst/>
          </a:prstGeom>
          <a:ln w="19050">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403D3D0B-04EA-4F09-ADF4-B8DC08FEA31F}"/>
              </a:ext>
            </a:extLst>
          </p:cNvPr>
          <p:cNvSpPr txBox="1"/>
          <p:nvPr/>
        </p:nvSpPr>
        <p:spPr>
          <a:xfrm>
            <a:off x="4171730" y="2278070"/>
            <a:ext cx="1640129" cy="707886"/>
          </a:xfrm>
          <a:prstGeom prst="rect">
            <a:avLst/>
          </a:prstGeom>
          <a:noFill/>
        </p:spPr>
        <p:txBody>
          <a:bodyPr wrap="none" rtlCol="0">
            <a:spAutoFit/>
          </a:bodyPr>
          <a:lstStyle/>
          <a:p>
            <a:r>
              <a:rPr lang="pt-BR" sz="4000" dirty="0"/>
              <a:t>Cluster</a:t>
            </a:r>
          </a:p>
        </p:txBody>
      </p:sp>
      <p:sp>
        <p:nvSpPr>
          <p:cNvPr id="12" name="Retângulo 11">
            <a:extLst>
              <a:ext uri="{FF2B5EF4-FFF2-40B4-BE49-F238E27FC236}">
                <a16:creationId xmlns:a16="http://schemas.microsoft.com/office/drawing/2014/main" id="{5BC180AA-E6C9-4142-A6B5-B5534F574168}"/>
              </a:ext>
            </a:extLst>
          </p:cNvPr>
          <p:cNvSpPr/>
          <p:nvPr/>
        </p:nvSpPr>
        <p:spPr>
          <a:xfrm>
            <a:off x="4013860" y="8440627"/>
            <a:ext cx="10183897" cy="370525"/>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Barramento de rede</a:t>
            </a:r>
          </a:p>
        </p:txBody>
      </p:sp>
      <p:sp>
        <p:nvSpPr>
          <p:cNvPr id="2" name="Retângulo 1">
            <a:extLst>
              <a:ext uri="{FF2B5EF4-FFF2-40B4-BE49-F238E27FC236}">
                <a16:creationId xmlns:a16="http://schemas.microsoft.com/office/drawing/2014/main" id="{5F6DE5F1-33FC-4562-B7A1-D326C5C1D33B}"/>
              </a:ext>
            </a:extLst>
          </p:cNvPr>
          <p:cNvSpPr/>
          <p:nvPr/>
        </p:nvSpPr>
        <p:spPr>
          <a:xfrm>
            <a:off x="10323093" y="3158835"/>
            <a:ext cx="1198060" cy="48638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17FFA0A0-2F31-4943-A864-9A0CB083FEAF}"/>
              </a:ext>
            </a:extLst>
          </p:cNvPr>
          <p:cNvSpPr/>
          <p:nvPr/>
        </p:nvSpPr>
        <p:spPr>
          <a:xfrm>
            <a:off x="4013861" y="2185061"/>
            <a:ext cx="6319758" cy="58727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FBB351CF-0A33-4A10-84B1-0D8258C2CE01}"/>
              </a:ext>
            </a:extLst>
          </p:cNvPr>
          <p:cNvPicPr>
            <a:picLocks noChangeAspect="1"/>
          </p:cNvPicPr>
          <p:nvPr/>
        </p:nvPicPr>
        <p:blipFill>
          <a:blip r:embed="rId8"/>
          <a:stretch>
            <a:fillRect/>
          </a:stretch>
        </p:blipFill>
        <p:spPr>
          <a:xfrm>
            <a:off x="11677909" y="6499932"/>
            <a:ext cx="1694668" cy="1419298"/>
          </a:xfrm>
          <a:prstGeom prst="rect">
            <a:avLst/>
          </a:prstGeom>
        </p:spPr>
      </p:pic>
      <p:sp>
        <p:nvSpPr>
          <p:cNvPr id="11" name="Retângulo 10">
            <a:extLst>
              <a:ext uri="{FF2B5EF4-FFF2-40B4-BE49-F238E27FC236}">
                <a16:creationId xmlns:a16="http://schemas.microsoft.com/office/drawing/2014/main" id="{7FC0E118-8A3C-4311-BCE9-AA3E7CBBD8FD}"/>
              </a:ext>
            </a:extLst>
          </p:cNvPr>
          <p:cNvSpPr/>
          <p:nvPr/>
        </p:nvSpPr>
        <p:spPr>
          <a:xfrm>
            <a:off x="11394462" y="2185061"/>
            <a:ext cx="2238411" cy="587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660633C3-237A-4DBE-9B87-AB69D434322C}"/>
              </a:ext>
            </a:extLst>
          </p:cNvPr>
          <p:cNvSpPr/>
          <p:nvPr/>
        </p:nvSpPr>
        <p:spPr>
          <a:xfrm>
            <a:off x="11692782" y="4834121"/>
            <a:ext cx="1649471" cy="6518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HA LB</a:t>
            </a:r>
          </a:p>
        </p:txBody>
      </p:sp>
      <p:sp>
        <p:nvSpPr>
          <p:cNvPr id="16" name="CaixaDeTexto 15">
            <a:extLst>
              <a:ext uri="{FF2B5EF4-FFF2-40B4-BE49-F238E27FC236}">
                <a16:creationId xmlns:a16="http://schemas.microsoft.com/office/drawing/2014/main" id="{649D828F-C4A7-4453-94D1-802627A58185}"/>
              </a:ext>
            </a:extLst>
          </p:cNvPr>
          <p:cNvSpPr txBox="1"/>
          <p:nvPr/>
        </p:nvSpPr>
        <p:spPr>
          <a:xfrm>
            <a:off x="11521153" y="2370403"/>
            <a:ext cx="1999393" cy="523220"/>
          </a:xfrm>
          <a:prstGeom prst="rect">
            <a:avLst/>
          </a:prstGeom>
          <a:noFill/>
        </p:spPr>
        <p:txBody>
          <a:bodyPr wrap="none" rtlCol="0">
            <a:spAutoFit/>
          </a:bodyPr>
          <a:lstStyle/>
          <a:p>
            <a:r>
              <a:rPr lang="pt-BR" sz="2800" dirty="0"/>
              <a:t>Cloud (Infra)</a:t>
            </a:r>
          </a:p>
        </p:txBody>
      </p:sp>
      <p:pic>
        <p:nvPicPr>
          <p:cNvPr id="142" name="Imagem 141">
            <a:extLst>
              <a:ext uri="{FF2B5EF4-FFF2-40B4-BE49-F238E27FC236}">
                <a16:creationId xmlns:a16="http://schemas.microsoft.com/office/drawing/2014/main" id="{87D693F4-75D1-4EBD-B136-2ED4B85831F0}"/>
              </a:ext>
            </a:extLst>
          </p:cNvPr>
          <p:cNvPicPr>
            <a:picLocks noChangeAspect="1"/>
          </p:cNvPicPr>
          <p:nvPr/>
        </p:nvPicPr>
        <p:blipFill>
          <a:blip r:embed="rId8"/>
          <a:stretch>
            <a:fillRect/>
          </a:stretch>
        </p:blipFill>
        <p:spPr>
          <a:xfrm>
            <a:off x="11677096" y="6270708"/>
            <a:ext cx="1694668" cy="1419298"/>
          </a:xfrm>
          <a:prstGeom prst="rect">
            <a:avLst/>
          </a:prstGeom>
        </p:spPr>
      </p:pic>
      <p:pic>
        <p:nvPicPr>
          <p:cNvPr id="143" name="Imagem 142">
            <a:extLst>
              <a:ext uri="{FF2B5EF4-FFF2-40B4-BE49-F238E27FC236}">
                <a16:creationId xmlns:a16="http://schemas.microsoft.com/office/drawing/2014/main" id="{D65070BF-B3B1-41F6-8A5A-8DD0BDBA6D8E}"/>
              </a:ext>
            </a:extLst>
          </p:cNvPr>
          <p:cNvPicPr>
            <a:picLocks noChangeAspect="1"/>
          </p:cNvPicPr>
          <p:nvPr/>
        </p:nvPicPr>
        <p:blipFill>
          <a:blip r:embed="rId8"/>
          <a:stretch>
            <a:fillRect/>
          </a:stretch>
        </p:blipFill>
        <p:spPr>
          <a:xfrm>
            <a:off x="11676283" y="6041484"/>
            <a:ext cx="1694668" cy="1419298"/>
          </a:xfrm>
          <a:prstGeom prst="rect">
            <a:avLst/>
          </a:prstGeom>
        </p:spPr>
      </p:pic>
      <p:pic>
        <p:nvPicPr>
          <p:cNvPr id="144" name="Imagem 143">
            <a:extLst>
              <a:ext uri="{FF2B5EF4-FFF2-40B4-BE49-F238E27FC236}">
                <a16:creationId xmlns:a16="http://schemas.microsoft.com/office/drawing/2014/main" id="{9129B3E2-4479-4F5E-BACC-CE10E78D37E7}"/>
              </a:ext>
            </a:extLst>
          </p:cNvPr>
          <p:cNvPicPr>
            <a:picLocks noChangeAspect="1"/>
          </p:cNvPicPr>
          <p:nvPr/>
        </p:nvPicPr>
        <p:blipFill>
          <a:blip r:embed="rId8"/>
          <a:stretch>
            <a:fillRect/>
          </a:stretch>
        </p:blipFill>
        <p:spPr>
          <a:xfrm>
            <a:off x="11675470" y="5812260"/>
            <a:ext cx="1694668" cy="1419298"/>
          </a:xfrm>
          <a:prstGeom prst="rect">
            <a:avLst/>
          </a:prstGeom>
        </p:spPr>
      </p:pic>
      <p:sp>
        <p:nvSpPr>
          <p:cNvPr id="18" name="Seta: da Esquerda para a Direita 17">
            <a:extLst>
              <a:ext uri="{FF2B5EF4-FFF2-40B4-BE49-F238E27FC236}">
                <a16:creationId xmlns:a16="http://schemas.microsoft.com/office/drawing/2014/main" id="{3E0C5821-A2C7-4CC3-A174-8A5F41E62672}"/>
              </a:ext>
            </a:extLst>
          </p:cNvPr>
          <p:cNvSpPr/>
          <p:nvPr/>
        </p:nvSpPr>
        <p:spPr>
          <a:xfrm>
            <a:off x="10373657" y="4676915"/>
            <a:ext cx="970241" cy="721710"/>
          </a:xfrm>
          <a:prstGeom prst="lef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CaixaDeTexto 144">
            <a:extLst>
              <a:ext uri="{FF2B5EF4-FFF2-40B4-BE49-F238E27FC236}">
                <a16:creationId xmlns:a16="http://schemas.microsoft.com/office/drawing/2014/main" id="{97168B07-E152-436D-9B80-9B9BFB778EED}"/>
              </a:ext>
            </a:extLst>
          </p:cNvPr>
          <p:cNvSpPr txBox="1"/>
          <p:nvPr/>
        </p:nvSpPr>
        <p:spPr>
          <a:xfrm>
            <a:off x="3752292" y="875854"/>
            <a:ext cx="2281330" cy="646331"/>
          </a:xfrm>
          <a:prstGeom prst="rect">
            <a:avLst/>
          </a:prstGeom>
          <a:noFill/>
        </p:spPr>
        <p:txBody>
          <a:bodyPr wrap="none" rtlCol="0">
            <a:spAutoFit/>
          </a:bodyPr>
          <a:lstStyle/>
          <a:p>
            <a:r>
              <a:rPr lang="pt-BR" sz="3600" i="1" dirty="0" err="1"/>
              <a:t>Kubernetes</a:t>
            </a:r>
            <a:endParaRPr lang="pt-BR" sz="3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5051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13" name="CaixaDeTexto 1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DD5EF79F-E7B6-4B55-9489-8BF9D274368B}"/>
              </a:ext>
            </a:extLst>
          </p:cNvPr>
          <p:cNvSpPr txBox="1"/>
          <p:nvPr/>
        </p:nvSpPr>
        <p:spPr>
          <a:xfrm>
            <a:off x="3752292" y="875854"/>
            <a:ext cx="9110186"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Soluções</a:t>
            </a:r>
            <a:r>
              <a:rPr lang="en-US" sz="3600" i="1" dirty="0">
                <a:latin typeface="Arial" panose="020B0604020202020204" pitchFamily="34" charset="0"/>
                <a:cs typeface="Arial" panose="020B0604020202020204" pitchFamily="34" charset="0"/>
              </a:rPr>
              <a:t> para </a:t>
            </a:r>
            <a:r>
              <a:rPr lang="en-US" sz="3600" i="1" dirty="0" err="1">
                <a:latin typeface="Arial" panose="020B0604020202020204" pitchFamily="34" charset="0"/>
                <a:cs typeface="Arial" panose="020B0604020202020204" pitchFamily="34" charset="0"/>
              </a:rPr>
              <a:t>orquestração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contêineres</a:t>
            </a:r>
            <a:endParaRPr lang="pt-BR" sz="3600" i="1" dirty="0">
              <a:latin typeface="Arial" panose="020B0604020202020204" pitchFamily="34" charset="0"/>
              <a:cs typeface="Arial" panose="020B0604020202020204" pitchFamily="34" charset="0"/>
            </a:endParaRPr>
          </a:p>
        </p:txBody>
      </p:sp>
      <p:pic>
        <p:nvPicPr>
          <p:cNvPr id="35" name="Picture 6">
            <a:extLst>
              <a:ext uri="{FF2B5EF4-FFF2-40B4-BE49-F238E27FC236}">
                <a16:creationId xmlns:a16="http://schemas.microsoft.com/office/drawing/2014/main" id="{6F988137-9750-40E1-94AA-7B4E7E2F65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08" r="32293"/>
          <a:stretch/>
        </p:blipFill>
        <p:spPr bwMode="auto">
          <a:xfrm>
            <a:off x="4765307" y="2660287"/>
            <a:ext cx="2059929" cy="2784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 name="Agrupar 1">
            <a:extLst>
              <a:ext uri="{FF2B5EF4-FFF2-40B4-BE49-F238E27FC236}">
                <a16:creationId xmlns:a16="http://schemas.microsoft.com/office/drawing/2014/main" id="{1746962B-325D-4162-9614-3491D0B2B80A}"/>
              </a:ext>
            </a:extLst>
          </p:cNvPr>
          <p:cNvGrpSpPr/>
          <p:nvPr/>
        </p:nvGrpSpPr>
        <p:grpSpPr>
          <a:xfrm>
            <a:off x="7948612" y="2744878"/>
            <a:ext cx="4489899" cy="1495426"/>
            <a:chOff x="8588043" y="3646172"/>
            <a:chExt cx="4489899" cy="1495426"/>
          </a:xfrm>
        </p:grpSpPr>
        <p:pic>
          <p:nvPicPr>
            <p:cNvPr id="38" name="Picture 8" descr="http://www.butecopensource.org/assets/wp-content/uploads/2016/03/apache_mesos.png">
              <a:extLst>
                <a:ext uri="{FF2B5EF4-FFF2-40B4-BE49-F238E27FC236}">
                  <a16:creationId xmlns:a16="http://schemas.microsoft.com/office/drawing/2014/main" id="{36B32EBC-4C11-4A70-B272-AAAEF94B5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8043" y="3695170"/>
              <a:ext cx="3070648" cy="139743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a:extLst>
                <a:ext uri="{FF2B5EF4-FFF2-40B4-BE49-F238E27FC236}">
                  <a16:creationId xmlns:a16="http://schemas.microsoft.com/office/drawing/2014/main" id="{E44FABB5-BDFC-4B89-8055-8847251C938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267" t="18100" r="29761" b="16362"/>
            <a:stretch/>
          </p:blipFill>
          <p:spPr bwMode="auto">
            <a:xfrm>
              <a:off x="11658692" y="3646173"/>
              <a:ext cx="14192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Retângulo 42">
              <a:extLst>
                <a:ext uri="{FF2B5EF4-FFF2-40B4-BE49-F238E27FC236}">
                  <a16:creationId xmlns:a16="http://schemas.microsoft.com/office/drawing/2014/main" id="{1398BFE1-2994-4194-BF85-B8866DCA13B0}"/>
                </a:ext>
              </a:extLst>
            </p:cNvPr>
            <p:cNvSpPr/>
            <p:nvPr/>
          </p:nvSpPr>
          <p:spPr>
            <a:xfrm>
              <a:off x="8588043" y="3646172"/>
              <a:ext cx="4489899" cy="1495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11266" name="Picture 2" descr="https://assets.packet.net/media/pages/images/217eedd1ba8c592db97d0dbe54c7adfc/5nAw-pwoW-Kontena_logo_blue-sm.jpg">
            <a:extLst>
              <a:ext uri="{FF2B5EF4-FFF2-40B4-BE49-F238E27FC236}">
                <a16:creationId xmlns:a16="http://schemas.microsoft.com/office/drawing/2014/main" id="{54182FF7-441D-46E0-A660-79D5B0D36A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8976" y="4903697"/>
            <a:ext cx="3762757" cy="119154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5">
            <a:extLst>
              <a:ext uri="{FF2B5EF4-FFF2-40B4-BE49-F238E27FC236}">
                <a16:creationId xmlns:a16="http://schemas.microsoft.com/office/drawing/2014/main" id="{9A2A7A90-8CF4-40B9-8395-0D67D7FDA9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2758" y="6125400"/>
            <a:ext cx="80391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97598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E3DB1FA-3B1E-4B3E-815D-C9276F102D5B}"/>
              </a:ext>
            </a:extLst>
          </p:cNvPr>
          <p:cNvSpPr/>
          <p:nvPr/>
        </p:nvSpPr>
        <p:spPr>
          <a:xfrm>
            <a:off x="0" y="513347"/>
            <a:ext cx="14630400" cy="5614737"/>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6" descr="http://rivercitycomms.com/wp-content/uploads/b2b/stock/v2/bigstock/fiber-network-server-26790368.jpg?&amp;a=t">
            <a:extLst>
              <a:ext uri="{FF2B5EF4-FFF2-40B4-BE49-F238E27FC236}">
                <a16:creationId xmlns:a16="http://schemas.microsoft.com/office/drawing/2014/main" id="{A0ADF4CB-3C67-49DB-93DD-CF5766E2E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7596" y="1138237"/>
            <a:ext cx="10096500" cy="6867525"/>
          </a:xfrm>
          <a:prstGeom prst="rect">
            <a:avLst/>
          </a:prstGeom>
          <a:noFill/>
          <a:extLst>
            <a:ext uri="{909E8E84-426E-40DD-AFC4-6F175D3DCCD1}">
              <a14:hiddenFill xmlns:a14="http://schemas.microsoft.com/office/drawing/2010/main">
                <a:solidFill>
                  <a:srgbClr val="FFFFFF"/>
                </a:solidFill>
              </a14:hiddenFill>
            </a:ext>
          </a:extLst>
        </p:spPr>
      </p:pic>
      <p:sp>
        <p:nvSpPr>
          <p:cNvPr id="6" name="CaixaDeTexto 5">
            <a:extLst>
              <a:ext uri="{FF2B5EF4-FFF2-40B4-BE49-F238E27FC236}">
                <a16:creationId xmlns:a16="http://schemas.microsoft.com/office/drawing/2014/main" id="{F25BAE37-4DC4-4111-B819-259266E95933}"/>
              </a:ext>
            </a:extLst>
          </p:cNvPr>
          <p:cNvSpPr txBox="1"/>
          <p:nvPr/>
        </p:nvSpPr>
        <p:spPr>
          <a:xfrm>
            <a:off x="1037283" y="6592984"/>
            <a:ext cx="1768369" cy="1015663"/>
          </a:xfrm>
          <a:prstGeom prst="rect">
            <a:avLst/>
          </a:prstGeom>
          <a:noFill/>
        </p:spPr>
        <p:txBody>
          <a:bodyPr wrap="none" rtlCol="0">
            <a:spAutoFit/>
          </a:bodyPr>
          <a:lstStyle/>
          <a:p>
            <a:r>
              <a:rPr lang="en-US" sz="6000" b="1" i="1" dirty="0"/>
              <a:t>Rede</a:t>
            </a:r>
            <a:endParaRPr lang="pt-BR" sz="6000" b="1" i="1" dirty="0"/>
          </a:p>
        </p:txBody>
      </p:sp>
      <p:pic>
        <p:nvPicPr>
          <p:cNvPr id="5" name="Picture 2" descr="http://blog.marcelocavalcante.net/imgs/kubernetes_logo.png">
            <a:extLst>
              <a:ext uri="{FF2B5EF4-FFF2-40B4-BE49-F238E27FC236}">
                <a16:creationId xmlns:a16="http://schemas.microsoft.com/office/drawing/2014/main" id="{8EBC1D7D-5D30-4AF6-BB0E-580A8B281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400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5" name="CaixaDeTexto 34">
            <a:extLst>
              <a:ext uri="{FF2B5EF4-FFF2-40B4-BE49-F238E27FC236}">
                <a16:creationId xmlns:a16="http://schemas.microsoft.com/office/drawing/2014/main" id="{A6305ED7-C53E-4567-9A1F-023096DAD2B1}"/>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E7222108-9280-41CF-B0BE-40D82F77E5C8}"/>
              </a:ext>
            </a:extLst>
          </p:cNvPr>
          <p:cNvPicPr>
            <a:picLocks noChangeAspect="1"/>
          </p:cNvPicPr>
          <p:nvPr/>
        </p:nvPicPr>
        <p:blipFill>
          <a:blip r:embed="rId5"/>
          <a:stretch>
            <a:fillRect/>
          </a:stretch>
        </p:blipFill>
        <p:spPr>
          <a:xfrm>
            <a:off x="3753080" y="2132336"/>
            <a:ext cx="8927832" cy="6676800"/>
          </a:xfrm>
          <a:prstGeom prst="rect">
            <a:avLst/>
          </a:prstGeom>
        </p:spPr>
      </p:pic>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263970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2" name="Imagem 1">
            <a:extLst>
              <a:ext uri="{FF2B5EF4-FFF2-40B4-BE49-F238E27FC236}">
                <a16:creationId xmlns:a16="http://schemas.microsoft.com/office/drawing/2014/main" id="{4E9A0922-769A-498B-A516-5E4DD6342E24}"/>
              </a:ext>
            </a:extLst>
          </p:cNvPr>
          <p:cNvPicPr>
            <a:picLocks noChangeAspect="1"/>
          </p:cNvPicPr>
          <p:nvPr/>
        </p:nvPicPr>
        <p:blipFill>
          <a:blip r:embed="rId5"/>
          <a:stretch>
            <a:fillRect/>
          </a:stretch>
        </p:blipFill>
        <p:spPr>
          <a:xfrm>
            <a:off x="3752291" y="2133732"/>
            <a:ext cx="10528904" cy="6676800"/>
          </a:xfrm>
          <a:prstGeom prst="rect">
            <a:avLst/>
          </a:prstGeom>
        </p:spPr>
      </p:pic>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279639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pic>
        <p:nvPicPr>
          <p:cNvPr id="3" name="Imagem 2">
            <a:extLst>
              <a:ext uri="{FF2B5EF4-FFF2-40B4-BE49-F238E27FC236}">
                <a16:creationId xmlns:a16="http://schemas.microsoft.com/office/drawing/2014/main" id="{6D2289FE-C7AB-4836-A1E9-89CFF22A08B5}"/>
              </a:ext>
            </a:extLst>
          </p:cNvPr>
          <p:cNvPicPr>
            <a:picLocks noChangeAspect="1"/>
          </p:cNvPicPr>
          <p:nvPr/>
        </p:nvPicPr>
        <p:blipFill>
          <a:blip r:embed="rId5"/>
          <a:stretch>
            <a:fillRect/>
          </a:stretch>
        </p:blipFill>
        <p:spPr>
          <a:xfrm>
            <a:off x="3556536" y="2130552"/>
            <a:ext cx="10730364" cy="6676800"/>
          </a:xfrm>
          <a:prstGeom prst="rect">
            <a:avLst/>
          </a:prstGeom>
        </p:spPr>
      </p:pic>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9943594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5" name="Grupo 104"/>
          <p:cNvGrpSpPr>
            <a:grpSpLocks noChangeAspect="1"/>
          </p:cNvGrpSpPr>
          <p:nvPr/>
        </p:nvGrpSpPr>
        <p:grpSpPr>
          <a:xfrm>
            <a:off x="4333295" y="2088344"/>
            <a:ext cx="8639561" cy="5736066"/>
            <a:chOff x="707235" y="1500536"/>
            <a:chExt cx="7512661" cy="4987883"/>
          </a:xfrm>
        </p:grpSpPr>
        <p:sp>
          <p:nvSpPr>
            <p:cNvPr id="106" name="Retângulo 105"/>
            <p:cNvSpPr/>
            <p:nvPr/>
          </p:nvSpPr>
          <p:spPr>
            <a:xfrm>
              <a:off x="707235" y="1967532"/>
              <a:ext cx="3283755" cy="3947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7" name="Retângulo 106"/>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10.244.1.10</a:t>
              </a:r>
            </a:p>
          </p:txBody>
        </p:sp>
        <p:sp>
          <p:nvSpPr>
            <p:cNvPr id="108" name="Retângulo 107"/>
            <p:cNvSpPr/>
            <p:nvPr/>
          </p:nvSpPr>
          <p:spPr>
            <a:xfrm>
              <a:off x="933701" y="3030061"/>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10.244.1.57</a:t>
              </a:r>
            </a:p>
          </p:txBody>
        </p:sp>
        <p:sp>
          <p:nvSpPr>
            <p:cNvPr id="109" name="Retângulo 108"/>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a:t>
              </a:r>
            </a:p>
          </p:txBody>
        </p:sp>
        <p:cxnSp>
          <p:nvCxnSpPr>
            <p:cNvPr id="110" name="Conector reto 109"/>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1" name="Conector reto 110"/>
            <p:cNvCxnSpPr/>
            <p:nvPr/>
          </p:nvCxnSpPr>
          <p:spPr>
            <a:xfrm flipV="1">
              <a:off x="3310383"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2" name="Conector angulado 111"/>
            <p:cNvCxnSpPr>
              <a:endCxn id="107"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13" name="Conector angulado 112"/>
            <p:cNvCxnSpPr>
              <a:endCxn id="108" idx="3"/>
            </p:cNvCxnSpPr>
            <p:nvPr/>
          </p:nvCxnSpPr>
          <p:spPr>
            <a:xfrm rot="5400000">
              <a:off x="2161656" y="2163205"/>
              <a:ext cx="1337393" cy="96248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14" name="Elipse 113"/>
            <p:cNvSpPr/>
            <p:nvPr/>
          </p:nvSpPr>
          <p:spPr>
            <a:xfrm>
              <a:off x="3254974"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5" name="Elipse 114"/>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6" name="Conector reto 115"/>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17" name="Conector reto 116"/>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8" name="Elipse 117"/>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9" name="Conector reto 118"/>
            <p:cNvCxnSpPr>
              <a:stCxn id="109"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20" name="CaixaDeTexto 119"/>
            <p:cNvSpPr txBox="1"/>
            <p:nvPr/>
          </p:nvSpPr>
          <p:spPr>
            <a:xfrm>
              <a:off x="2343315" y="2574790"/>
              <a:ext cx="367408" cy="307777"/>
            </a:xfrm>
            <a:prstGeom prst="rect">
              <a:avLst/>
            </a:prstGeom>
            <a:noFill/>
          </p:spPr>
          <p:txBody>
            <a:bodyPr wrap="none" rtlCol="0">
              <a:spAutoFit/>
            </a:bodyPr>
            <a:lstStyle/>
            <a:p>
              <a:r>
                <a:rPr lang="pt-BR" sz="1400" dirty="0"/>
                <a:t>80</a:t>
              </a:r>
            </a:p>
          </p:txBody>
        </p:sp>
        <p:sp>
          <p:nvSpPr>
            <p:cNvPr id="121" name="CaixaDeTexto 120"/>
            <p:cNvSpPr txBox="1"/>
            <p:nvPr/>
          </p:nvSpPr>
          <p:spPr>
            <a:xfrm>
              <a:off x="2349636" y="3354820"/>
              <a:ext cx="367408" cy="307777"/>
            </a:xfrm>
            <a:prstGeom prst="rect">
              <a:avLst/>
            </a:prstGeom>
            <a:noFill/>
          </p:spPr>
          <p:txBody>
            <a:bodyPr wrap="none" rtlCol="0">
              <a:spAutoFit/>
            </a:bodyPr>
            <a:lstStyle/>
            <a:p>
              <a:r>
                <a:rPr lang="pt-BR" sz="1400" dirty="0"/>
                <a:t>80</a:t>
              </a:r>
            </a:p>
          </p:txBody>
        </p:sp>
        <p:cxnSp>
          <p:nvCxnSpPr>
            <p:cNvPr id="122" name="Conector angulado 121"/>
            <p:cNvCxnSpPr>
              <a:stCxn id="108" idx="1"/>
              <a:endCxn id="125"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23" name="Retângulo 122"/>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10.244.1.13</a:t>
              </a:r>
            </a:p>
          </p:txBody>
        </p:sp>
        <p:cxnSp>
          <p:nvCxnSpPr>
            <p:cNvPr id="124" name="Conector reto 123"/>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5" name="Elipse 124"/>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6" name="Conector reto 125"/>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27" name="CaixaDeTexto 126"/>
            <p:cNvSpPr txBox="1"/>
            <p:nvPr/>
          </p:nvSpPr>
          <p:spPr>
            <a:xfrm>
              <a:off x="2360543" y="4103020"/>
              <a:ext cx="1054303" cy="267632"/>
            </a:xfrm>
            <a:prstGeom prst="rect">
              <a:avLst/>
            </a:prstGeom>
            <a:noFill/>
          </p:spPr>
          <p:txBody>
            <a:bodyPr wrap="none" rtlCol="0">
              <a:spAutoFit/>
            </a:bodyPr>
            <a:lstStyle/>
            <a:p>
              <a:r>
                <a:rPr lang="pt-BR" sz="1400" dirty="0"/>
                <a:t>80 (front-</a:t>
              </a:r>
              <a:r>
                <a:rPr lang="pt-BR" sz="1400" dirty="0" err="1"/>
                <a:t>end</a:t>
              </a:r>
              <a:r>
                <a:rPr lang="pt-BR" sz="1400" dirty="0"/>
                <a:t>)</a:t>
              </a:r>
            </a:p>
          </p:txBody>
        </p:sp>
        <p:sp>
          <p:nvSpPr>
            <p:cNvPr id="128" name="CaixaDeTexto 127"/>
            <p:cNvSpPr txBox="1"/>
            <p:nvPr/>
          </p:nvSpPr>
          <p:spPr>
            <a:xfrm>
              <a:off x="2349636" y="4887647"/>
              <a:ext cx="367408" cy="307777"/>
            </a:xfrm>
            <a:prstGeom prst="rect">
              <a:avLst/>
            </a:prstGeom>
            <a:noFill/>
          </p:spPr>
          <p:txBody>
            <a:bodyPr wrap="none" rtlCol="0">
              <a:spAutoFit/>
            </a:bodyPr>
            <a:lstStyle/>
            <a:p>
              <a:r>
                <a:rPr lang="pt-BR" sz="1400" dirty="0"/>
                <a:t>80</a:t>
              </a:r>
            </a:p>
          </p:txBody>
        </p:sp>
        <p:cxnSp>
          <p:nvCxnSpPr>
            <p:cNvPr id="129" name="Conector angulado 128"/>
            <p:cNvCxnSpPr>
              <a:stCxn id="108" idx="1"/>
              <a:endCxn id="115"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30" name="Retângulo 129"/>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WAF</a:t>
              </a:r>
            </a:p>
          </p:txBody>
        </p:sp>
        <p:cxnSp>
          <p:nvCxnSpPr>
            <p:cNvPr id="131" name="Conector de seta reta 130"/>
            <p:cNvCxnSpPr>
              <a:stCxn id="130" idx="1"/>
              <a:endCxn id="118" idx="6"/>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32"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3" name="Conector angulado 132"/>
            <p:cNvCxnSpPr>
              <a:stCxn id="130" idx="3"/>
              <a:endCxn id="132"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88867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9" name="Grupo 98"/>
          <p:cNvGrpSpPr>
            <a:grpSpLocks noChangeAspect="1"/>
          </p:cNvGrpSpPr>
          <p:nvPr/>
        </p:nvGrpSpPr>
        <p:grpSpPr>
          <a:xfrm>
            <a:off x="3809227" y="1407757"/>
            <a:ext cx="9163629" cy="6707546"/>
            <a:chOff x="251523" y="908720"/>
            <a:chExt cx="7968373" cy="5832648"/>
          </a:xfrm>
        </p:grpSpPr>
        <p:grpSp>
          <p:nvGrpSpPr>
            <p:cNvPr id="100" name="Grupo 99"/>
            <p:cNvGrpSpPr/>
            <p:nvPr/>
          </p:nvGrpSpPr>
          <p:grpSpPr>
            <a:xfrm>
              <a:off x="971600" y="1247035"/>
              <a:ext cx="3812224" cy="4414215"/>
              <a:chOff x="701668" y="1500536"/>
              <a:chExt cx="3812224" cy="4414214"/>
            </a:xfrm>
          </p:grpSpPr>
          <p:sp>
            <p:nvSpPr>
              <p:cNvPr id="173" name="Retângulo 172"/>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4" name="Conector angulado 173"/>
              <p:cNvCxnSpPr>
                <a:endCxn id="182"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75" name="Conector reto 174"/>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6" name="Conector reto 175"/>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7" name="Elipse 176"/>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8" name="Elipse 177"/>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9" name="Conector reto 178"/>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0" name="Elipse 179"/>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1" name="Conector reto 180"/>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2" name="Elipse 181"/>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3" name="Conector angulado 182"/>
              <p:cNvCxnSpPr>
                <a:endCxn id="178"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grpSp>
          <p:nvGrpSpPr>
            <p:cNvPr id="101" name="Grupo 100"/>
            <p:cNvGrpSpPr/>
            <p:nvPr/>
          </p:nvGrpSpPr>
          <p:grpSpPr>
            <a:xfrm>
              <a:off x="827584" y="1391052"/>
              <a:ext cx="3812224" cy="4414215"/>
              <a:chOff x="701668" y="1500536"/>
              <a:chExt cx="3812224" cy="4414214"/>
            </a:xfrm>
          </p:grpSpPr>
          <p:sp>
            <p:nvSpPr>
              <p:cNvPr id="162" name="Retângulo 161"/>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3" name="Conector angulado 162"/>
              <p:cNvCxnSpPr>
                <a:endCxn id="171"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64" name="Conector reto 163"/>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5" name="Conector reto 164"/>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6" name="Elipse 165"/>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7" name="Elipse 166"/>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8" name="Conector reto 167"/>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9" name="Elipse 168"/>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0" name="Conector reto 169"/>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1" name="Elipse 170"/>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2" name="Conector angulado 171"/>
              <p:cNvCxnSpPr>
                <a:endCxn id="167"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102" name="Retângulo 101"/>
            <p:cNvSpPr/>
            <p:nvPr/>
          </p:nvSpPr>
          <p:spPr>
            <a:xfrm>
              <a:off x="251523" y="908720"/>
              <a:ext cx="4736771" cy="583264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3"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4" name="Conector angulado 103"/>
            <p:cNvCxnSpPr>
              <a:stCxn id="161" idx="3"/>
              <a:endCxn id="103"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Retângulo 133"/>
            <p:cNvSpPr/>
            <p:nvPr/>
          </p:nvSpPr>
          <p:spPr>
            <a:xfrm>
              <a:off x="707235" y="1967532"/>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5" name="Retângulo 134"/>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10.244.1.10</a:t>
              </a:r>
            </a:p>
          </p:txBody>
        </p:sp>
        <p:sp>
          <p:nvSpPr>
            <p:cNvPr id="136" name="Retângulo 135"/>
            <p:cNvSpPr/>
            <p:nvPr/>
          </p:nvSpPr>
          <p:spPr>
            <a:xfrm>
              <a:off x="933701" y="3030061"/>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10.244.1.57</a:t>
              </a:r>
            </a:p>
          </p:txBody>
        </p:sp>
        <p:sp>
          <p:nvSpPr>
            <p:cNvPr id="137" name="Retângulo 136"/>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a:t>
              </a:r>
            </a:p>
          </p:txBody>
        </p:sp>
        <p:cxnSp>
          <p:nvCxnSpPr>
            <p:cNvPr id="138" name="Conector reto 137"/>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9" name="Conector reto 138"/>
            <p:cNvCxnSpPr/>
            <p:nvPr/>
          </p:nvCxnSpPr>
          <p:spPr>
            <a:xfrm flipV="1">
              <a:off x="3310383"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0" name="Conector angulado 139"/>
            <p:cNvCxnSpPr>
              <a:endCxn id="135"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41" name="Conector angulado 140"/>
            <p:cNvCxnSpPr>
              <a:endCxn id="136" idx="3"/>
            </p:cNvCxnSpPr>
            <p:nvPr/>
          </p:nvCxnSpPr>
          <p:spPr>
            <a:xfrm rot="5400000">
              <a:off x="2161656" y="2163205"/>
              <a:ext cx="1337393" cy="96248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42" name="Elipse 141"/>
            <p:cNvSpPr/>
            <p:nvPr/>
          </p:nvSpPr>
          <p:spPr>
            <a:xfrm>
              <a:off x="3254974"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3" name="Elipse 142"/>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4" name="Conector reto 143"/>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45" name="Conector reto 144"/>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6" name="Elipse 145"/>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7" name="Conector reto 146"/>
            <p:cNvCxnSpPr>
              <a:stCxn id="137"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48" name="CaixaDeTexto 147"/>
            <p:cNvSpPr txBox="1"/>
            <p:nvPr/>
          </p:nvSpPr>
          <p:spPr>
            <a:xfrm>
              <a:off x="2343315" y="2574790"/>
              <a:ext cx="367408" cy="307777"/>
            </a:xfrm>
            <a:prstGeom prst="rect">
              <a:avLst/>
            </a:prstGeom>
            <a:noFill/>
          </p:spPr>
          <p:txBody>
            <a:bodyPr wrap="none" rtlCol="0">
              <a:spAutoFit/>
            </a:bodyPr>
            <a:lstStyle/>
            <a:p>
              <a:r>
                <a:rPr lang="pt-BR" sz="1400" dirty="0"/>
                <a:t>80</a:t>
              </a:r>
            </a:p>
          </p:txBody>
        </p:sp>
        <p:sp>
          <p:nvSpPr>
            <p:cNvPr id="149" name="CaixaDeTexto 148"/>
            <p:cNvSpPr txBox="1"/>
            <p:nvPr/>
          </p:nvSpPr>
          <p:spPr>
            <a:xfrm>
              <a:off x="2349636" y="3354820"/>
              <a:ext cx="367408" cy="307777"/>
            </a:xfrm>
            <a:prstGeom prst="rect">
              <a:avLst/>
            </a:prstGeom>
            <a:noFill/>
          </p:spPr>
          <p:txBody>
            <a:bodyPr wrap="none" rtlCol="0">
              <a:spAutoFit/>
            </a:bodyPr>
            <a:lstStyle/>
            <a:p>
              <a:r>
                <a:rPr lang="pt-BR" sz="1400" dirty="0"/>
                <a:t>80</a:t>
              </a:r>
            </a:p>
          </p:txBody>
        </p:sp>
        <p:cxnSp>
          <p:nvCxnSpPr>
            <p:cNvPr id="150" name="Conector angulado 149"/>
            <p:cNvCxnSpPr>
              <a:stCxn id="136" idx="1"/>
              <a:endCxn id="153"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51" name="Retângulo 150"/>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10.244.1.13</a:t>
              </a:r>
            </a:p>
          </p:txBody>
        </p:sp>
        <p:cxnSp>
          <p:nvCxnSpPr>
            <p:cNvPr id="152" name="Conector reto 151"/>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3" name="Elipse 152"/>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4" name="Conector reto 153"/>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55" name="CaixaDeTexto 154"/>
            <p:cNvSpPr txBox="1"/>
            <p:nvPr/>
          </p:nvSpPr>
          <p:spPr>
            <a:xfrm>
              <a:off x="2360543" y="4103020"/>
              <a:ext cx="1049070" cy="307777"/>
            </a:xfrm>
            <a:prstGeom prst="rect">
              <a:avLst/>
            </a:prstGeom>
            <a:noFill/>
          </p:spPr>
          <p:txBody>
            <a:bodyPr wrap="none" rtlCol="0">
              <a:spAutoFit/>
            </a:bodyPr>
            <a:lstStyle/>
            <a:p>
              <a:r>
                <a:rPr lang="pt-BR" sz="1400" dirty="0"/>
                <a:t>80 (</a:t>
              </a:r>
              <a:r>
                <a:rPr lang="pt-BR" sz="1400" dirty="0" err="1"/>
                <a:t>olaweb</a:t>
              </a:r>
              <a:r>
                <a:rPr lang="pt-BR" sz="1400" dirty="0"/>
                <a:t>)</a:t>
              </a:r>
            </a:p>
          </p:txBody>
        </p:sp>
        <p:sp>
          <p:nvSpPr>
            <p:cNvPr id="156" name="CaixaDeTexto 155"/>
            <p:cNvSpPr txBox="1"/>
            <p:nvPr/>
          </p:nvSpPr>
          <p:spPr>
            <a:xfrm>
              <a:off x="2349636" y="4887647"/>
              <a:ext cx="367408" cy="307777"/>
            </a:xfrm>
            <a:prstGeom prst="rect">
              <a:avLst/>
            </a:prstGeom>
            <a:noFill/>
          </p:spPr>
          <p:txBody>
            <a:bodyPr wrap="none" rtlCol="0">
              <a:spAutoFit/>
            </a:bodyPr>
            <a:lstStyle/>
            <a:p>
              <a:r>
                <a:rPr lang="pt-BR" sz="1400" dirty="0"/>
                <a:t>80</a:t>
              </a:r>
            </a:p>
          </p:txBody>
        </p:sp>
        <p:cxnSp>
          <p:nvCxnSpPr>
            <p:cNvPr id="157" name="Conector angulado 156"/>
            <p:cNvCxnSpPr>
              <a:stCxn id="136" idx="1"/>
              <a:endCxn id="143"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58" name="Conector de seta reta 157"/>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9" name="Conector de seta reta 158"/>
            <p:cNvCxnSpPr/>
            <p:nvPr/>
          </p:nvCxnSpPr>
          <p:spPr>
            <a:xfrm flipH="1">
              <a:off x="4783824" y="3825044"/>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0" name="Conector de seta reta 159"/>
            <p:cNvCxnSpPr/>
            <p:nvPr/>
          </p:nvCxnSpPr>
          <p:spPr>
            <a:xfrm flipH="1">
              <a:off x="4628375" y="3954061"/>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1" name="Retângulo 160"/>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BAL/WAF</a:t>
              </a:r>
            </a:p>
          </p:txBody>
        </p:sp>
      </p:grpSp>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331779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Grupo 105"/>
          <p:cNvGrpSpPr>
            <a:grpSpLocks noChangeAspect="1"/>
          </p:cNvGrpSpPr>
          <p:nvPr/>
        </p:nvGrpSpPr>
        <p:grpSpPr>
          <a:xfrm>
            <a:off x="3809227" y="1407757"/>
            <a:ext cx="9163629" cy="6707546"/>
            <a:chOff x="251523" y="908720"/>
            <a:chExt cx="7968373" cy="5832648"/>
          </a:xfrm>
        </p:grpSpPr>
        <p:grpSp>
          <p:nvGrpSpPr>
            <p:cNvPr id="107" name="Grupo 106"/>
            <p:cNvGrpSpPr/>
            <p:nvPr/>
          </p:nvGrpSpPr>
          <p:grpSpPr>
            <a:xfrm>
              <a:off x="971600" y="1247035"/>
              <a:ext cx="3812224" cy="4414215"/>
              <a:chOff x="701668" y="1500536"/>
              <a:chExt cx="3812224" cy="4414214"/>
            </a:xfrm>
          </p:grpSpPr>
          <p:sp>
            <p:nvSpPr>
              <p:cNvPr id="203" name="Retângulo 202"/>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204" name="Conector angulado 203"/>
              <p:cNvCxnSpPr>
                <a:endCxn id="212"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205" name="Conector reto 204"/>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6" name="Conector reto 205"/>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7" name="Elipse 206"/>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8" name="Elipse 207"/>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9" name="Conector reto 208"/>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0" name="Elipse 209"/>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1" name="Conector reto 210"/>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2" name="Elipse 211"/>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3" name="Conector angulado 212"/>
              <p:cNvCxnSpPr>
                <a:endCxn id="208"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grpSp>
          <p:nvGrpSpPr>
            <p:cNvPr id="108" name="Grupo 107"/>
            <p:cNvGrpSpPr/>
            <p:nvPr/>
          </p:nvGrpSpPr>
          <p:grpSpPr>
            <a:xfrm>
              <a:off x="827584" y="1391052"/>
              <a:ext cx="3812224" cy="4414215"/>
              <a:chOff x="701668" y="1500536"/>
              <a:chExt cx="3812224" cy="4414214"/>
            </a:xfrm>
          </p:grpSpPr>
          <p:sp>
            <p:nvSpPr>
              <p:cNvPr id="192" name="Retângulo 191"/>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93" name="Conector angulado 192"/>
              <p:cNvCxnSpPr>
                <a:endCxn id="201"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94" name="Conector reto 193"/>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5" name="Conector reto 194"/>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6" name="Elipse 195"/>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7" name="Elipse 196"/>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8" name="Conector reto 197"/>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9" name="Elipse 198"/>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0" name="Conector reto 199"/>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1" name="Elipse 200"/>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2" name="Conector angulado 201"/>
              <p:cNvCxnSpPr>
                <a:endCxn id="197"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109" name="Retângulo 108"/>
            <p:cNvSpPr/>
            <p:nvPr/>
          </p:nvSpPr>
          <p:spPr>
            <a:xfrm>
              <a:off x="251523" y="908720"/>
              <a:ext cx="4736771" cy="583264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0"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1" name="Conector angulado 110"/>
            <p:cNvCxnSpPr>
              <a:stCxn id="185" idx="3"/>
              <a:endCxn id="110"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Retângulo 111"/>
            <p:cNvSpPr/>
            <p:nvPr/>
          </p:nvSpPr>
          <p:spPr>
            <a:xfrm>
              <a:off x="707235" y="1967532"/>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3" name="Retângulo 112"/>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10.244.1.10</a:t>
              </a:r>
            </a:p>
          </p:txBody>
        </p:sp>
        <p:sp>
          <p:nvSpPr>
            <p:cNvPr id="114" name="Retângulo 113"/>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a:t>
              </a:r>
            </a:p>
          </p:txBody>
        </p:sp>
        <p:cxnSp>
          <p:nvCxnSpPr>
            <p:cNvPr id="115" name="Conector reto 114"/>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6" name="Conector angulado 115"/>
            <p:cNvCxnSpPr>
              <a:endCxn id="113"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17" name="Elipse 116"/>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8" name="Conector reto 117"/>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19" name="Conector reto 118"/>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0" name="Elipse 119"/>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1" name="Conector reto 120"/>
            <p:cNvCxnSpPr>
              <a:stCxn id="114"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22" name="CaixaDeTexto 121"/>
            <p:cNvSpPr txBox="1"/>
            <p:nvPr/>
          </p:nvSpPr>
          <p:spPr>
            <a:xfrm>
              <a:off x="2343315" y="2574790"/>
              <a:ext cx="367408" cy="307777"/>
            </a:xfrm>
            <a:prstGeom prst="rect">
              <a:avLst/>
            </a:prstGeom>
            <a:noFill/>
          </p:spPr>
          <p:txBody>
            <a:bodyPr wrap="none" rtlCol="0">
              <a:spAutoFit/>
            </a:bodyPr>
            <a:lstStyle/>
            <a:p>
              <a:r>
                <a:rPr lang="pt-BR" sz="1400" dirty="0"/>
                <a:t>80</a:t>
              </a:r>
            </a:p>
          </p:txBody>
        </p:sp>
        <p:sp>
          <p:nvSpPr>
            <p:cNvPr id="123" name="CaixaDeTexto 122"/>
            <p:cNvSpPr txBox="1"/>
            <p:nvPr/>
          </p:nvSpPr>
          <p:spPr>
            <a:xfrm>
              <a:off x="2349636" y="3354820"/>
              <a:ext cx="367408" cy="307777"/>
            </a:xfrm>
            <a:prstGeom prst="rect">
              <a:avLst/>
            </a:prstGeom>
            <a:noFill/>
          </p:spPr>
          <p:txBody>
            <a:bodyPr wrap="none" rtlCol="0">
              <a:spAutoFit/>
            </a:bodyPr>
            <a:lstStyle/>
            <a:p>
              <a:r>
                <a:rPr lang="pt-BR" sz="1400" dirty="0"/>
                <a:t>80</a:t>
              </a:r>
            </a:p>
          </p:txBody>
        </p:sp>
        <p:cxnSp>
          <p:nvCxnSpPr>
            <p:cNvPr id="124" name="Conector angulado 123"/>
            <p:cNvCxnSpPr>
              <a:endCxn id="127"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25" name="Retângulo 124"/>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10.244.1.13</a:t>
              </a:r>
            </a:p>
          </p:txBody>
        </p:sp>
        <p:cxnSp>
          <p:nvCxnSpPr>
            <p:cNvPr id="126" name="Conector reto 125"/>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7" name="Elipse 126"/>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8" name="Conector reto 127"/>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29" name="CaixaDeTexto 128"/>
            <p:cNvSpPr txBox="1"/>
            <p:nvPr/>
          </p:nvSpPr>
          <p:spPr>
            <a:xfrm>
              <a:off x="2360543" y="4103020"/>
              <a:ext cx="1049070" cy="307777"/>
            </a:xfrm>
            <a:prstGeom prst="rect">
              <a:avLst/>
            </a:prstGeom>
            <a:noFill/>
          </p:spPr>
          <p:txBody>
            <a:bodyPr wrap="none" rtlCol="0">
              <a:spAutoFit/>
            </a:bodyPr>
            <a:lstStyle/>
            <a:p>
              <a:r>
                <a:rPr lang="pt-BR" sz="1400" dirty="0"/>
                <a:t>80 (</a:t>
              </a:r>
              <a:r>
                <a:rPr lang="pt-BR" sz="1400" dirty="0" err="1"/>
                <a:t>olaweb</a:t>
              </a:r>
              <a:r>
                <a:rPr lang="pt-BR" sz="1400" dirty="0"/>
                <a:t>)</a:t>
              </a:r>
            </a:p>
          </p:txBody>
        </p:sp>
        <p:sp>
          <p:nvSpPr>
            <p:cNvPr id="130" name="CaixaDeTexto 129"/>
            <p:cNvSpPr txBox="1"/>
            <p:nvPr/>
          </p:nvSpPr>
          <p:spPr>
            <a:xfrm>
              <a:off x="2349636" y="4887647"/>
              <a:ext cx="367408" cy="307777"/>
            </a:xfrm>
            <a:prstGeom prst="rect">
              <a:avLst/>
            </a:prstGeom>
            <a:noFill/>
          </p:spPr>
          <p:txBody>
            <a:bodyPr wrap="none" rtlCol="0">
              <a:spAutoFit/>
            </a:bodyPr>
            <a:lstStyle/>
            <a:p>
              <a:r>
                <a:rPr lang="pt-BR" sz="1400" dirty="0"/>
                <a:t>80</a:t>
              </a:r>
            </a:p>
          </p:txBody>
        </p:sp>
        <p:cxnSp>
          <p:nvCxnSpPr>
            <p:cNvPr id="131" name="Conector angulado 130"/>
            <p:cNvCxnSpPr>
              <a:endCxn id="117"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32" name="Conector de seta reta 131"/>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3" name="Conector de seta reta 132"/>
            <p:cNvCxnSpPr/>
            <p:nvPr/>
          </p:nvCxnSpPr>
          <p:spPr>
            <a:xfrm flipH="1">
              <a:off x="4783824" y="3825044"/>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84" name="Conector de seta reta 183"/>
            <p:cNvCxnSpPr/>
            <p:nvPr/>
          </p:nvCxnSpPr>
          <p:spPr>
            <a:xfrm flipH="1">
              <a:off x="4628375" y="3954061"/>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85" name="Retângulo 184"/>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BAL/WAF</a:t>
              </a:r>
            </a:p>
          </p:txBody>
        </p:sp>
        <p:sp>
          <p:nvSpPr>
            <p:cNvPr id="186" name="Retângulo 185"/>
            <p:cNvSpPr/>
            <p:nvPr/>
          </p:nvSpPr>
          <p:spPr>
            <a:xfrm>
              <a:off x="933701" y="3030061"/>
              <a:ext cx="1415411" cy="566165"/>
            </a:xfrm>
            <a:prstGeom prst="rect">
              <a:avLst/>
            </a:prstGeom>
            <a:solidFill>
              <a:srgbClr val="4F81BD">
                <a:alpha val="50196"/>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10.244.1.57</a:t>
              </a:r>
            </a:p>
          </p:txBody>
        </p:sp>
        <p:cxnSp>
          <p:nvCxnSpPr>
            <p:cNvPr id="187" name="Conector reto 186"/>
            <p:cNvCxnSpPr/>
            <p:nvPr/>
          </p:nvCxnSpPr>
          <p:spPr>
            <a:xfrm flipV="1">
              <a:off x="933699"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 name="Conector reto 187"/>
            <p:cNvCxnSpPr/>
            <p:nvPr/>
          </p:nvCxnSpPr>
          <p:spPr>
            <a:xfrm flipH="1" flipV="1">
              <a:off x="922792"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 name="Conector reto 188"/>
            <p:cNvCxnSpPr/>
            <p:nvPr/>
          </p:nvCxnSpPr>
          <p:spPr>
            <a:xfrm flipV="1">
              <a:off x="3310383"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0" name="Conector angulado 189"/>
            <p:cNvCxnSpPr/>
            <p:nvPr/>
          </p:nvCxnSpPr>
          <p:spPr>
            <a:xfrm rot="5400000">
              <a:off x="2161656" y="2163205"/>
              <a:ext cx="1337393" cy="962480"/>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91" name="Elipse 190"/>
            <p:cNvSpPr/>
            <p:nvPr/>
          </p:nvSpPr>
          <p:spPr>
            <a:xfrm>
              <a:off x="3254974" y="1500536"/>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716957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Grupo 133"/>
          <p:cNvGrpSpPr>
            <a:grpSpLocks noChangeAspect="1"/>
          </p:cNvGrpSpPr>
          <p:nvPr/>
        </p:nvGrpSpPr>
        <p:grpSpPr>
          <a:xfrm>
            <a:off x="3809227" y="1407757"/>
            <a:ext cx="9163629" cy="6707546"/>
            <a:chOff x="251523" y="908720"/>
            <a:chExt cx="7968373" cy="5832648"/>
          </a:xfrm>
        </p:grpSpPr>
        <p:grpSp>
          <p:nvGrpSpPr>
            <p:cNvPr id="135" name="Grupo 134"/>
            <p:cNvGrpSpPr/>
            <p:nvPr/>
          </p:nvGrpSpPr>
          <p:grpSpPr>
            <a:xfrm>
              <a:off x="971600" y="1247035"/>
              <a:ext cx="3812224" cy="4414215"/>
              <a:chOff x="701668" y="1500536"/>
              <a:chExt cx="3812224" cy="4414214"/>
            </a:xfrm>
          </p:grpSpPr>
          <p:sp>
            <p:nvSpPr>
              <p:cNvPr id="181" name="Retângulo 180"/>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82" name="Conector angulado 181"/>
              <p:cNvCxnSpPr>
                <a:endCxn id="220"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83" name="Conector reto 182"/>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4" name="Conector reto 213"/>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5" name="Elipse 214"/>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6" name="Elipse 215"/>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7" name="Conector reto 216"/>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8" name="Elipse 217"/>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19" name="Conector reto 218"/>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0" name="Elipse 219"/>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21" name="Conector angulado 220"/>
              <p:cNvCxnSpPr>
                <a:endCxn id="216"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grpSp>
          <p:nvGrpSpPr>
            <p:cNvPr id="136" name="Grupo 135"/>
            <p:cNvGrpSpPr/>
            <p:nvPr/>
          </p:nvGrpSpPr>
          <p:grpSpPr>
            <a:xfrm>
              <a:off x="827584" y="1391052"/>
              <a:ext cx="3812224" cy="4414215"/>
              <a:chOff x="701668" y="1500536"/>
              <a:chExt cx="3812224" cy="4414214"/>
            </a:xfrm>
          </p:grpSpPr>
          <p:sp>
            <p:nvSpPr>
              <p:cNvPr id="170" name="Retângulo 169"/>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71" name="Conector angulado 170"/>
              <p:cNvCxnSpPr>
                <a:endCxn id="179"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72" name="Conector reto 171"/>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3" name="Conector reto 172"/>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4" name="Elipse 173"/>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5" name="Elipse 174"/>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6" name="Conector reto 175"/>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7" name="Elipse 176"/>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8" name="Conector reto 177"/>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9" name="Elipse 178"/>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0" name="Conector angulado 179"/>
              <p:cNvCxnSpPr>
                <a:endCxn id="175"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137" name="Retângulo 136"/>
            <p:cNvSpPr/>
            <p:nvPr/>
          </p:nvSpPr>
          <p:spPr>
            <a:xfrm>
              <a:off x="251523" y="908720"/>
              <a:ext cx="4736771" cy="583264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8" name="Picture 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9" name="Conector angulado 138"/>
            <p:cNvCxnSpPr>
              <a:stCxn id="167" idx="3"/>
              <a:endCxn id="138"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0" name="Retângulo 139"/>
            <p:cNvSpPr/>
            <p:nvPr/>
          </p:nvSpPr>
          <p:spPr>
            <a:xfrm>
              <a:off x="707235" y="1967532"/>
              <a:ext cx="3283755" cy="394722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1" name="Retângulo 140"/>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10.244.1.10</a:t>
              </a:r>
            </a:p>
          </p:txBody>
        </p:sp>
        <p:sp>
          <p:nvSpPr>
            <p:cNvPr id="142" name="Retângulo 141"/>
            <p:cNvSpPr/>
            <p:nvPr/>
          </p:nvSpPr>
          <p:spPr>
            <a:xfrm>
              <a:off x="933701" y="3030061"/>
              <a:ext cx="1415411" cy="566165"/>
            </a:xfrm>
            <a:prstGeom prst="rect">
              <a:avLst/>
            </a:prstGeom>
            <a:solidFill>
              <a:srgbClr val="4F81BD">
                <a:alpha val="50196"/>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10.244.1.57</a:t>
              </a:r>
            </a:p>
          </p:txBody>
        </p:sp>
        <p:sp>
          <p:nvSpPr>
            <p:cNvPr id="143" name="Retângulo 142"/>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a:t>
              </a:r>
            </a:p>
          </p:txBody>
        </p:sp>
        <p:cxnSp>
          <p:nvCxnSpPr>
            <p:cNvPr id="144" name="Conector reto 143"/>
            <p:cNvCxnSpPr/>
            <p:nvPr/>
          </p:nvCxnSpPr>
          <p:spPr>
            <a:xfrm flipV="1">
              <a:off x="2632192"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5" name="Conector reto 144"/>
            <p:cNvCxnSpPr/>
            <p:nvPr/>
          </p:nvCxnSpPr>
          <p:spPr>
            <a:xfrm flipV="1">
              <a:off x="3310383"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6" name="Conector angulado 145"/>
            <p:cNvCxnSpPr>
              <a:endCxn id="141" idx="3"/>
            </p:cNvCxnSpPr>
            <p:nvPr/>
          </p:nvCxnSpPr>
          <p:spPr>
            <a:xfrm rot="5400000">
              <a:off x="2212285" y="2112578"/>
              <a:ext cx="557945" cy="284291"/>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47" name="Conector angulado 146"/>
            <p:cNvCxnSpPr>
              <a:endCxn id="142" idx="3"/>
            </p:cNvCxnSpPr>
            <p:nvPr/>
          </p:nvCxnSpPr>
          <p:spPr>
            <a:xfrm rot="5400000">
              <a:off x="2161656" y="2163205"/>
              <a:ext cx="1337393" cy="962480"/>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48" name="Elipse 147"/>
            <p:cNvSpPr/>
            <p:nvPr/>
          </p:nvSpPr>
          <p:spPr>
            <a:xfrm>
              <a:off x="3254974" y="1500536"/>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Elipse 148"/>
            <p:cNvSpPr/>
            <p:nvPr/>
          </p:nvSpPr>
          <p:spPr>
            <a:xfrm>
              <a:off x="2581896" y="1514599"/>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0" name="Conector reto 149"/>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51" name="Conector reto 150"/>
            <p:cNvCxnSpPr/>
            <p:nvPr/>
          </p:nvCxnSpPr>
          <p:spPr>
            <a:xfrm rot="16200000" flipV="1">
              <a:off x="4196032" y="3864789"/>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2" name="Elipse 151"/>
            <p:cNvSpPr/>
            <p:nvPr/>
          </p:nvSpPr>
          <p:spPr>
            <a:xfrm>
              <a:off x="4394791" y="4006931"/>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3" name="Conector reto 152"/>
            <p:cNvCxnSpPr>
              <a:stCxn id="143" idx="3"/>
            </p:cNvCxnSpPr>
            <p:nvPr/>
          </p:nvCxnSpPr>
          <p:spPr>
            <a:xfrm>
              <a:off x="2349110" y="4062339"/>
              <a:ext cx="1641878" cy="0"/>
            </a:xfrm>
            <a:prstGeom prst="line">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54" name="CaixaDeTexto 153"/>
            <p:cNvSpPr txBox="1"/>
            <p:nvPr/>
          </p:nvSpPr>
          <p:spPr>
            <a:xfrm>
              <a:off x="2343315" y="2574790"/>
              <a:ext cx="367408" cy="307777"/>
            </a:xfrm>
            <a:prstGeom prst="rect">
              <a:avLst/>
            </a:prstGeom>
            <a:noFill/>
          </p:spPr>
          <p:txBody>
            <a:bodyPr wrap="none" rtlCol="0">
              <a:spAutoFit/>
            </a:bodyPr>
            <a:lstStyle/>
            <a:p>
              <a:r>
                <a:rPr lang="pt-BR" sz="1400" dirty="0"/>
                <a:t>80</a:t>
              </a:r>
            </a:p>
          </p:txBody>
        </p:sp>
        <p:sp>
          <p:nvSpPr>
            <p:cNvPr id="155" name="CaixaDeTexto 154"/>
            <p:cNvSpPr txBox="1"/>
            <p:nvPr/>
          </p:nvSpPr>
          <p:spPr>
            <a:xfrm>
              <a:off x="2349636" y="3354820"/>
              <a:ext cx="367408" cy="307777"/>
            </a:xfrm>
            <a:prstGeom prst="rect">
              <a:avLst/>
            </a:prstGeom>
            <a:noFill/>
          </p:spPr>
          <p:txBody>
            <a:bodyPr wrap="none" rtlCol="0">
              <a:spAutoFit/>
            </a:bodyPr>
            <a:lstStyle/>
            <a:p>
              <a:r>
                <a:rPr lang="pt-BR" sz="1400" dirty="0"/>
                <a:t>80</a:t>
              </a:r>
            </a:p>
          </p:txBody>
        </p:sp>
        <p:cxnSp>
          <p:nvCxnSpPr>
            <p:cNvPr id="156" name="Conector angulado 155"/>
            <p:cNvCxnSpPr>
              <a:stCxn id="142" idx="1"/>
              <a:endCxn id="159"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57" name="Retângulo 156"/>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10.244.1.13</a:t>
              </a:r>
            </a:p>
          </p:txBody>
        </p:sp>
        <p:cxnSp>
          <p:nvCxnSpPr>
            <p:cNvPr id="158" name="Conector reto 157"/>
            <p:cNvCxnSpPr/>
            <p:nvPr/>
          </p:nvCxnSpPr>
          <p:spPr>
            <a:xfrm rot="16200000" flipV="1">
              <a:off x="4207465" y="4647790"/>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9" name="Elipse 158"/>
            <p:cNvSpPr/>
            <p:nvPr/>
          </p:nvSpPr>
          <p:spPr>
            <a:xfrm>
              <a:off x="4406224" y="4789933"/>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0" name="Conector reto 159"/>
            <p:cNvCxnSpPr/>
            <p:nvPr/>
          </p:nvCxnSpPr>
          <p:spPr>
            <a:xfrm>
              <a:off x="2360543" y="4845340"/>
              <a:ext cx="1641878" cy="0"/>
            </a:xfrm>
            <a:prstGeom prst="line">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61" name="CaixaDeTexto 160"/>
            <p:cNvSpPr txBox="1"/>
            <p:nvPr/>
          </p:nvSpPr>
          <p:spPr>
            <a:xfrm>
              <a:off x="2360543" y="4103020"/>
              <a:ext cx="1049070" cy="307777"/>
            </a:xfrm>
            <a:prstGeom prst="rect">
              <a:avLst/>
            </a:prstGeom>
            <a:noFill/>
          </p:spPr>
          <p:txBody>
            <a:bodyPr wrap="none" rtlCol="0">
              <a:spAutoFit/>
            </a:bodyPr>
            <a:lstStyle/>
            <a:p>
              <a:r>
                <a:rPr lang="pt-BR" sz="1400" dirty="0"/>
                <a:t>80 (</a:t>
              </a:r>
              <a:r>
                <a:rPr lang="pt-BR" sz="1400" dirty="0" err="1"/>
                <a:t>olaweb</a:t>
              </a:r>
              <a:r>
                <a:rPr lang="pt-BR" sz="1400" dirty="0"/>
                <a:t>)</a:t>
              </a:r>
            </a:p>
          </p:txBody>
        </p:sp>
        <p:sp>
          <p:nvSpPr>
            <p:cNvPr id="162" name="CaixaDeTexto 161"/>
            <p:cNvSpPr txBox="1"/>
            <p:nvPr/>
          </p:nvSpPr>
          <p:spPr>
            <a:xfrm>
              <a:off x="2349636" y="4887647"/>
              <a:ext cx="367408" cy="307777"/>
            </a:xfrm>
            <a:prstGeom prst="rect">
              <a:avLst/>
            </a:prstGeom>
            <a:noFill/>
          </p:spPr>
          <p:txBody>
            <a:bodyPr wrap="none" rtlCol="0">
              <a:spAutoFit/>
            </a:bodyPr>
            <a:lstStyle/>
            <a:p>
              <a:r>
                <a:rPr lang="pt-BR" sz="1400" dirty="0"/>
                <a:t>80</a:t>
              </a:r>
            </a:p>
          </p:txBody>
        </p:sp>
        <p:cxnSp>
          <p:nvCxnSpPr>
            <p:cNvPr id="163" name="Conector angulado 162"/>
            <p:cNvCxnSpPr>
              <a:stCxn id="142" idx="1"/>
              <a:endCxn id="149"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64" name="Conector de seta reta 163"/>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5" name="Conector de seta reta 164"/>
            <p:cNvCxnSpPr/>
            <p:nvPr/>
          </p:nvCxnSpPr>
          <p:spPr>
            <a:xfrm flipH="1">
              <a:off x="4783824" y="3825044"/>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p:nvPr/>
          </p:nvCxnSpPr>
          <p:spPr>
            <a:xfrm flipH="1">
              <a:off x="4628375" y="3954061"/>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7" name="Retângulo 166"/>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BAL/WAF</a:t>
              </a:r>
            </a:p>
          </p:txBody>
        </p:sp>
        <p:cxnSp>
          <p:nvCxnSpPr>
            <p:cNvPr id="168" name="Conector reto 167"/>
            <p:cNvCxnSpPr/>
            <p:nvPr/>
          </p:nvCxnSpPr>
          <p:spPr>
            <a:xfrm flipV="1">
              <a:off x="933699"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Conector reto 168"/>
            <p:cNvCxnSpPr/>
            <p:nvPr/>
          </p:nvCxnSpPr>
          <p:spPr>
            <a:xfrm flipH="1" flipV="1">
              <a:off x="922792"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87865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8" name="Grupo 107"/>
          <p:cNvGrpSpPr>
            <a:grpSpLocks noChangeAspect="1"/>
          </p:cNvGrpSpPr>
          <p:nvPr/>
        </p:nvGrpSpPr>
        <p:grpSpPr>
          <a:xfrm>
            <a:off x="4524032" y="1897701"/>
            <a:ext cx="8845776" cy="5437523"/>
            <a:chOff x="873093" y="1334759"/>
            <a:chExt cx="7691979" cy="4728281"/>
          </a:xfrm>
        </p:grpSpPr>
        <p:sp>
          <p:nvSpPr>
            <p:cNvPr id="109" name="Retângulo 108"/>
            <p:cNvSpPr/>
            <p:nvPr/>
          </p:nvSpPr>
          <p:spPr>
            <a:xfrm>
              <a:off x="873095" y="1590347"/>
              <a:ext cx="7691977" cy="1358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Retângulo 109"/>
            <p:cNvSpPr/>
            <p:nvPr/>
          </p:nvSpPr>
          <p:spPr>
            <a:xfrm>
              <a:off x="873093"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Retângulo 110"/>
            <p:cNvSpPr/>
            <p:nvPr/>
          </p:nvSpPr>
          <p:spPr>
            <a:xfrm>
              <a:off x="1088399"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1</a:t>
              </a:r>
            </a:p>
          </p:txBody>
        </p:sp>
        <p:sp>
          <p:nvSpPr>
            <p:cNvPr id="112" name="Retângulo 111"/>
            <p:cNvSpPr/>
            <p:nvPr/>
          </p:nvSpPr>
          <p:spPr>
            <a:xfrm>
              <a:off x="1088399"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2</a:t>
              </a:r>
            </a:p>
          </p:txBody>
        </p:sp>
        <p:cxnSp>
          <p:nvCxnSpPr>
            <p:cNvPr id="113" name="Conector reto 112"/>
            <p:cNvCxnSpPr/>
            <p:nvPr/>
          </p:nvCxnSpPr>
          <p:spPr>
            <a:xfrm flipV="1">
              <a:off x="2703194"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4" name="CaixaDeTexto 113"/>
            <p:cNvSpPr txBox="1"/>
            <p:nvPr/>
          </p:nvSpPr>
          <p:spPr>
            <a:xfrm>
              <a:off x="2766461" y="3291796"/>
              <a:ext cx="550151" cy="307777"/>
            </a:xfrm>
            <a:prstGeom prst="rect">
              <a:avLst/>
            </a:prstGeom>
            <a:noFill/>
          </p:spPr>
          <p:txBody>
            <a:bodyPr wrap="none" rtlCol="0">
              <a:spAutoFit/>
            </a:bodyPr>
            <a:lstStyle/>
            <a:p>
              <a:r>
                <a:rPr lang="pt-BR" sz="1400" dirty="0"/>
                <a:t>8017</a:t>
              </a:r>
            </a:p>
          </p:txBody>
        </p:sp>
        <p:cxnSp>
          <p:nvCxnSpPr>
            <p:cNvPr id="115" name="Conector reto 114"/>
            <p:cNvCxnSpPr/>
            <p:nvPr/>
          </p:nvCxnSpPr>
          <p:spPr>
            <a:xfrm flipV="1">
              <a:off x="3347962"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6" name="CaixaDeTexto 115"/>
            <p:cNvSpPr txBox="1"/>
            <p:nvPr/>
          </p:nvSpPr>
          <p:spPr>
            <a:xfrm>
              <a:off x="3402940" y="3297284"/>
              <a:ext cx="550151" cy="307777"/>
            </a:xfrm>
            <a:prstGeom prst="rect">
              <a:avLst/>
            </a:prstGeom>
            <a:noFill/>
          </p:spPr>
          <p:txBody>
            <a:bodyPr wrap="none" rtlCol="0">
              <a:spAutoFit/>
            </a:bodyPr>
            <a:lstStyle/>
            <a:p>
              <a:r>
                <a:rPr lang="pt-BR" sz="1400" dirty="0"/>
                <a:t>8021</a:t>
              </a:r>
            </a:p>
          </p:txBody>
        </p:sp>
        <p:cxnSp>
          <p:nvCxnSpPr>
            <p:cNvPr id="117" name="Conector angulado 116"/>
            <p:cNvCxnSpPr>
              <a:endCxn id="111" idx="3"/>
            </p:cNvCxnSpPr>
            <p:nvPr/>
          </p:nvCxnSpPr>
          <p:spPr>
            <a:xfrm rot="5400000">
              <a:off x="2303976"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18" name="Conector angulado 117"/>
            <p:cNvCxnSpPr>
              <a:endCxn id="112" idx="3"/>
            </p:cNvCxnSpPr>
            <p:nvPr/>
          </p:nvCxnSpPr>
          <p:spPr>
            <a:xfrm rot="5400000">
              <a:off x="2255844"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19" name="Elipse 118"/>
            <p:cNvSpPr/>
            <p:nvPr/>
          </p:nvSpPr>
          <p:spPr>
            <a:xfrm>
              <a:off x="3295284"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Elipse 119"/>
            <p:cNvSpPr/>
            <p:nvPr/>
          </p:nvSpPr>
          <p:spPr>
            <a:xfrm>
              <a:off x="2655374"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1" name="Conector reto 120"/>
            <p:cNvCxnSpPr/>
            <p:nvPr/>
          </p:nvCxnSpPr>
          <p:spPr>
            <a:xfrm flipH="1">
              <a:off x="1761228"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22" name="CaixaDeTexto 121"/>
            <p:cNvSpPr txBox="1"/>
            <p:nvPr/>
          </p:nvSpPr>
          <p:spPr>
            <a:xfrm>
              <a:off x="873094" y="3537923"/>
              <a:ext cx="928459" cy="276999"/>
            </a:xfrm>
            <a:prstGeom prst="rect">
              <a:avLst/>
            </a:prstGeom>
            <a:noFill/>
          </p:spPr>
          <p:txBody>
            <a:bodyPr wrap="none" rtlCol="0">
              <a:spAutoFit/>
            </a:bodyPr>
            <a:lstStyle/>
            <a:p>
              <a:r>
                <a:rPr lang="pt-BR" sz="1200" dirty="0"/>
                <a:t>10.17.13.98</a:t>
              </a:r>
            </a:p>
          </p:txBody>
        </p:sp>
        <p:sp>
          <p:nvSpPr>
            <p:cNvPr id="123" name="CaixaDeTexto 122"/>
            <p:cNvSpPr txBox="1"/>
            <p:nvPr/>
          </p:nvSpPr>
          <p:spPr>
            <a:xfrm>
              <a:off x="2428551" y="4360946"/>
              <a:ext cx="367408" cy="307777"/>
            </a:xfrm>
            <a:prstGeom prst="rect">
              <a:avLst/>
            </a:prstGeom>
            <a:noFill/>
          </p:spPr>
          <p:txBody>
            <a:bodyPr wrap="none" rtlCol="0">
              <a:spAutoFit/>
            </a:bodyPr>
            <a:lstStyle/>
            <a:p>
              <a:r>
                <a:rPr lang="pt-BR" sz="1400" dirty="0"/>
                <a:t>80</a:t>
              </a:r>
            </a:p>
          </p:txBody>
        </p:sp>
        <p:sp>
          <p:nvSpPr>
            <p:cNvPr id="124" name="CaixaDeTexto 123"/>
            <p:cNvSpPr txBox="1"/>
            <p:nvPr/>
          </p:nvSpPr>
          <p:spPr>
            <a:xfrm>
              <a:off x="2434560" y="5102538"/>
              <a:ext cx="367408" cy="307777"/>
            </a:xfrm>
            <a:prstGeom prst="rect">
              <a:avLst/>
            </a:prstGeom>
            <a:noFill/>
          </p:spPr>
          <p:txBody>
            <a:bodyPr wrap="none" rtlCol="0">
              <a:spAutoFit/>
            </a:bodyPr>
            <a:lstStyle/>
            <a:p>
              <a:r>
                <a:rPr lang="pt-BR" sz="1400" dirty="0"/>
                <a:t>80</a:t>
              </a:r>
            </a:p>
          </p:txBody>
        </p:sp>
        <p:sp>
          <p:nvSpPr>
            <p:cNvPr id="125" name="Retângulo 124"/>
            <p:cNvSpPr/>
            <p:nvPr/>
          </p:nvSpPr>
          <p:spPr>
            <a:xfrm>
              <a:off x="4135846"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6" name="Retângulo 125"/>
            <p:cNvSpPr/>
            <p:nvPr/>
          </p:nvSpPr>
          <p:spPr>
            <a:xfrm>
              <a:off x="4351154"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1</a:t>
              </a:r>
            </a:p>
          </p:txBody>
        </p:sp>
        <p:sp>
          <p:nvSpPr>
            <p:cNvPr id="127" name="Retângulo 126"/>
            <p:cNvSpPr/>
            <p:nvPr/>
          </p:nvSpPr>
          <p:spPr>
            <a:xfrm>
              <a:off x="4351154"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2</a:t>
              </a:r>
            </a:p>
          </p:txBody>
        </p:sp>
        <p:cxnSp>
          <p:nvCxnSpPr>
            <p:cNvPr id="128" name="Conector reto 127"/>
            <p:cNvCxnSpPr/>
            <p:nvPr/>
          </p:nvCxnSpPr>
          <p:spPr>
            <a:xfrm flipV="1">
              <a:off x="5965947"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CaixaDeTexto 128"/>
            <p:cNvSpPr txBox="1"/>
            <p:nvPr/>
          </p:nvSpPr>
          <p:spPr>
            <a:xfrm>
              <a:off x="6029214" y="3291796"/>
              <a:ext cx="550151" cy="307777"/>
            </a:xfrm>
            <a:prstGeom prst="rect">
              <a:avLst/>
            </a:prstGeom>
            <a:noFill/>
          </p:spPr>
          <p:txBody>
            <a:bodyPr wrap="none" rtlCol="0">
              <a:spAutoFit/>
            </a:bodyPr>
            <a:lstStyle/>
            <a:p>
              <a:r>
                <a:rPr lang="pt-BR" sz="1400" dirty="0"/>
                <a:t>8017</a:t>
              </a:r>
            </a:p>
          </p:txBody>
        </p:sp>
        <p:cxnSp>
          <p:nvCxnSpPr>
            <p:cNvPr id="130" name="Conector reto 129"/>
            <p:cNvCxnSpPr/>
            <p:nvPr/>
          </p:nvCxnSpPr>
          <p:spPr>
            <a:xfrm flipV="1">
              <a:off x="6610716"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1" name="CaixaDeTexto 130"/>
            <p:cNvSpPr txBox="1"/>
            <p:nvPr/>
          </p:nvSpPr>
          <p:spPr>
            <a:xfrm>
              <a:off x="6665693" y="3297284"/>
              <a:ext cx="550151" cy="307777"/>
            </a:xfrm>
            <a:prstGeom prst="rect">
              <a:avLst/>
            </a:prstGeom>
            <a:noFill/>
          </p:spPr>
          <p:txBody>
            <a:bodyPr wrap="none" rtlCol="0">
              <a:spAutoFit/>
            </a:bodyPr>
            <a:lstStyle/>
            <a:p>
              <a:r>
                <a:rPr lang="pt-BR" sz="1400" dirty="0"/>
                <a:t>8021</a:t>
              </a:r>
            </a:p>
          </p:txBody>
        </p:sp>
        <p:cxnSp>
          <p:nvCxnSpPr>
            <p:cNvPr id="132" name="Conector angulado 131"/>
            <p:cNvCxnSpPr>
              <a:endCxn id="126" idx="3"/>
            </p:cNvCxnSpPr>
            <p:nvPr/>
          </p:nvCxnSpPr>
          <p:spPr>
            <a:xfrm rot="5400000">
              <a:off x="5566729"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3" name="Conector angulado 132"/>
            <p:cNvCxnSpPr>
              <a:endCxn id="127" idx="3"/>
            </p:cNvCxnSpPr>
            <p:nvPr/>
          </p:nvCxnSpPr>
          <p:spPr>
            <a:xfrm rot="5400000">
              <a:off x="5518597"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84" name="Elipse 183"/>
            <p:cNvSpPr/>
            <p:nvPr/>
          </p:nvSpPr>
          <p:spPr>
            <a:xfrm>
              <a:off x="6558037"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Elipse 184"/>
            <p:cNvSpPr/>
            <p:nvPr/>
          </p:nvSpPr>
          <p:spPr>
            <a:xfrm>
              <a:off x="5918128"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6" name="Conector reto 185"/>
            <p:cNvCxnSpPr/>
            <p:nvPr/>
          </p:nvCxnSpPr>
          <p:spPr>
            <a:xfrm flipH="1">
              <a:off x="5023981"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87" name="CaixaDeTexto 186"/>
            <p:cNvSpPr txBox="1"/>
            <p:nvPr/>
          </p:nvSpPr>
          <p:spPr>
            <a:xfrm>
              <a:off x="4135849" y="3537923"/>
              <a:ext cx="1007007" cy="276999"/>
            </a:xfrm>
            <a:prstGeom prst="rect">
              <a:avLst/>
            </a:prstGeom>
            <a:noFill/>
          </p:spPr>
          <p:txBody>
            <a:bodyPr wrap="none" rtlCol="0">
              <a:spAutoFit/>
            </a:bodyPr>
            <a:lstStyle/>
            <a:p>
              <a:r>
                <a:rPr lang="pt-BR" sz="1200" dirty="0"/>
                <a:t>10.17.13.214</a:t>
              </a:r>
            </a:p>
          </p:txBody>
        </p:sp>
        <p:sp>
          <p:nvSpPr>
            <p:cNvPr id="188" name="CaixaDeTexto 187"/>
            <p:cNvSpPr txBox="1"/>
            <p:nvPr/>
          </p:nvSpPr>
          <p:spPr>
            <a:xfrm>
              <a:off x="5691305" y="4360946"/>
              <a:ext cx="367408" cy="307777"/>
            </a:xfrm>
            <a:prstGeom prst="rect">
              <a:avLst/>
            </a:prstGeom>
            <a:noFill/>
          </p:spPr>
          <p:txBody>
            <a:bodyPr wrap="none" rtlCol="0">
              <a:spAutoFit/>
            </a:bodyPr>
            <a:lstStyle/>
            <a:p>
              <a:r>
                <a:rPr lang="pt-BR" sz="1400" dirty="0"/>
                <a:t>80</a:t>
              </a:r>
            </a:p>
          </p:txBody>
        </p:sp>
        <p:sp>
          <p:nvSpPr>
            <p:cNvPr id="189" name="CaixaDeTexto 188"/>
            <p:cNvSpPr txBox="1"/>
            <p:nvPr/>
          </p:nvSpPr>
          <p:spPr>
            <a:xfrm>
              <a:off x="5697313" y="5102538"/>
              <a:ext cx="367408" cy="307777"/>
            </a:xfrm>
            <a:prstGeom prst="rect">
              <a:avLst/>
            </a:prstGeom>
            <a:noFill/>
          </p:spPr>
          <p:txBody>
            <a:bodyPr wrap="none" rtlCol="0">
              <a:spAutoFit/>
            </a:bodyPr>
            <a:lstStyle/>
            <a:p>
              <a:r>
                <a:rPr lang="pt-BR" sz="1400" dirty="0"/>
                <a:t>80</a:t>
              </a:r>
            </a:p>
          </p:txBody>
        </p:sp>
        <p:cxnSp>
          <p:nvCxnSpPr>
            <p:cNvPr id="190" name="Conector reto 189"/>
            <p:cNvCxnSpPr/>
            <p:nvPr/>
          </p:nvCxnSpPr>
          <p:spPr>
            <a:xfrm flipH="1" flipV="1">
              <a:off x="7421008" y="4923326"/>
              <a:ext cx="382505" cy="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91" name="Retângulo 190"/>
            <p:cNvSpPr/>
            <p:nvPr/>
          </p:nvSpPr>
          <p:spPr>
            <a:xfrm>
              <a:off x="1256080"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1</a:t>
              </a:r>
            </a:p>
          </p:txBody>
        </p:sp>
        <p:cxnSp>
          <p:nvCxnSpPr>
            <p:cNvPr id="192" name="Conector reto 191"/>
            <p:cNvCxnSpPr>
              <a:stCxn id="191" idx="0"/>
            </p:cNvCxnSpPr>
            <p:nvPr/>
          </p:nvCxnSpPr>
          <p:spPr>
            <a:xfrm flipH="1" flipV="1">
              <a:off x="1638582"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3" name="Elipse 192"/>
            <p:cNvSpPr/>
            <p:nvPr/>
          </p:nvSpPr>
          <p:spPr>
            <a:xfrm>
              <a:off x="1584757"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4" name="Conector angulado 193"/>
            <p:cNvCxnSpPr>
              <a:endCxn id="120" idx="0"/>
            </p:cNvCxnSpPr>
            <p:nvPr/>
          </p:nvCxnSpPr>
          <p:spPr>
            <a:xfrm>
              <a:off x="2021088" y="2715404"/>
              <a:ext cx="688112" cy="63760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5" name="Conector angulado 194"/>
            <p:cNvCxnSpPr>
              <a:endCxn id="185" idx="0"/>
            </p:cNvCxnSpPr>
            <p:nvPr/>
          </p:nvCxnSpPr>
          <p:spPr>
            <a:xfrm>
              <a:off x="2021091" y="2544255"/>
              <a:ext cx="3950865" cy="80875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06114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9" name="Grupo 98"/>
          <p:cNvGrpSpPr>
            <a:grpSpLocks noChangeAspect="1"/>
          </p:cNvGrpSpPr>
          <p:nvPr/>
        </p:nvGrpSpPr>
        <p:grpSpPr>
          <a:xfrm>
            <a:off x="4524032" y="1897701"/>
            <a:ext cx="8845776" cy="5437523"/>
            <a:chOff x="873093" y="1334759"/>
            <a:chExt cx="7691979" cy="4728281"/>
          </a:xfrm>
        </p:grpSpPr>
        <p:sp>
          <p:nvSpPr>
            <p:cNvPr id="100" name="Retângulo 99"/>
            <p:cNvSpPr/>
            <p:nvPr/>
          </p:nvSpPr>
          <p:spPr>
            <a:xfrm>
              <a:off x="873095" y="1590347"/>
              <a:ext cx="7691977" cy="1358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p:cNvSpPr/>
            <p:nvPr/>
          </p:nvSpPr>
          <p:spPr>
            <a:xfrm>
              <a:off x="873093"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tângulo 101"/>
            <p:cNvSpPr/>
            <p:nvPr/>
          </p:nvSpPr>
          <p:spPr>
            <a:xfrm>
              <a:off x="1088399"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1</a:t>
              </a:r>
            </a:p>
          </p:txBody>
        </p:sp>
        <p:sp>
          <p:nvSpPr>
            <p:cNvPr id="103" name="Retângulo 102"/>
            <p:cNvSpPr/>
            <p:nvPr/>
          </p:nvSpPr>
          <p:spPr>
            <a:xfrm>
              <a:off x="1088399"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2</a:t>
              </a:r>
            </a:p>
          </p:txBody>
        </p:sp>
        <p:cxnSp>
          <p:nvCxnSpPr>
            <p:cNvPr id="104" name="Conector reto 103"/>
            <p:cNvCxnSpPr/>
            <p:nvPr/>
          </p:nvCxnSpPr>
          <p:spPr>
            <a:xfrm flipV="1">
              <a:off x="2703194"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5" name="CaixaDeTexto 104"/>
            <p:cNvSpPr txBox="1"/>
            <p:nvPr/>
          </p:nvSpPr>
          <p:spPr>
            <a:xfrm>
              <a:off x="2766461" y="3291796"/>
              <a:ext cx="550151" cy="307777"/>
            </a:xfrm>
            <a:prstGeom prst="rect">
              <a:avLst/>
            </a:prstGeom>
            <a:noFill/>
          </p:spPr>
          <p:txBody>
            <a:bodyPr wrap="none" rtlCol="0">
              <a:spAutoFit/>
            </a:bodyPr>
            <a:lstStyle/>
            <a:p>
              <a:r>
                <a:rPr lang="pt-BR" sz="1400" dirty="0"/>
                <a:t>8017</a:t>
              </a:r>
            </a:p>
          </p:txBody>
        </p:sp>
        <p:cxnSp>
          <p:nvCxnSpPr>
            <p:cNvPr id="106" name="Conector reto 105"/>
            <p:cNvCxnSpPr/>
            <p:nvPr/>
          </p:nvCxnSpPr>
          <p:spPr>
            <a:xfrm flipV="1">
              <a:off x="3347962"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CaixaDeTexto 106"/>
            <p:cNvSpPr txBox="1"/>
            <p:nvPr/>
          </p:nvSpPr>
          <p:spPr>
            <a:xfrm>
              <a:off x="3402940" y="3297284"/>
              <a:ext cx="550151" cy="307777"/>
            </a:xfrm>
            <a:prstGeom prst="rect">
              <a:avLst/>
            </a:prstGeom>
            <a:noFill/>
          </p:spPr>
          <p:txBody>
            <a:bodyPr wrap="none" rtlCol="0">
              <a:spAutoFit/>
            </a:bodyPr>
            <a:lstStyle/>
            <a:p>
              <a:r>
                <a:rPr lang="pt-BR" sz="1400" dirty="0"/>
                <a:t>8021</a:t>
              </a:r>
            </a:p>
          </p:txBody>
        </p:sp>
        <p:cxnSp>
          <p:nvCxnSpPr>
            <p:cNvPr id="134" name="Conector angulado 133"/>
            <p:cNvCxnSpPr>
              <a:endCxn id="102" idx="3"/>
            </p:cNvCxnSpPr>
            <p:nvPr/>
          </p:nvCxnSpPr>
          <p:spPr>
            <a:xfrm rot="5400000">
              <a:off x="2303976"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5" name="Conector angulado 134"/>
            <p:cNvCxnSpPr>
              <a:endCxn id="103" idx="3"/>
            </p:cNvCxnSpPr>
            <p:nvPr/>
          </p:nvCxnSpPr>
          <p:spPr>
            <a:xfrm rot="5400000">
              <a:off x="2255844"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36" name="Elipse 135"/>
            <p:cNvSpPr/>
            <p:nvPr/>
          </p:nvSpPr>
          <p:spPr>
            <a:xfrm>
              <a:off x="3295284"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Elipse 136"/>
            <p:cNvSpPr/>
            <p:nvPr/>
          </p:nvSpPr>
          <p:spPr>
            <a:xfrm>
              <a:off x="2655374"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8" name="Conector reto 137"/>
            <p:cNvCxnSpPr/>
            <p:nvPr/>
          </p:nvCxnSpPr>
          <p:spPr>
            <a:xfrm flipH="1">
              <a:off x="1761228"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39" name="CaixaDeTexto 138"/>
            <p:cNvSpPr txBox="1"/>
            <p:nvPr/>
          </p:nvSpPr>
          <p:spPr>
            <a:xfrm>
              <a:off x="873094" y="3537923"/>
              <a:ext cx="928459" cy="276999"/>
            </a:xfrm>
            <a:prstGeom prst="rect">
              <a:avLst/>
            </a:prstGeom>
            <a:noFill/>
          </p:spPr>
          <p:txBody>
            <a:bodyPr wrap="none" rtlCol="0">
              <a:spAutoFit/>
            </a:bodyPr>
            <a:lstStyle/>
            <a:p>
              <a:r>
                <a:rPr lang="pt-BR" sz="1200" dirty="0"/>
                <a:t>10.17.13.98</a:t>
              </a:r>
            </a:p>
          </p:txBody>
        </p:sp>
        <p:sp>
          <p:nvSpPr>
            <p:cNvPr id="140" name="CaixaDeTexto 139"/>
            <p:cNvSpPr txBox="1"/>
            <p:nvPr/>
          </p:nvSpPr>
          <p:spPr>
            <a:xfrm>
              <a:off x="2428551" y="4360946"/>
              <a:ext cx="367408" cy="307777"/>
            </a:xfrm>
            <a:prstGeom prst="rect">
              <a:avLst/>
            </a:prstGeom>
            <a:noFill/>
          </p:spPr>
          <p:txBody>
            <a:bodyPr wrap="none" rtlCol="0">
              <a:spAutoFit/>
            </a:bodyPr>
            <a:lstStyle/>
            <a:p>
              <a:r>
                <a:rPr lang="pt-BR" sz="1400" dirty="0"/>
                <a:t>80</a:t>
              </a:r>
            </a:p>
          </p:txBody>
        </p:sp>
        <p:sp>
          <p:nvSpPr>
            <p:cNvPr id="141" name="CaixaDeTexto 140"/>
            <p:cNvSpPr txBox="1"/>
            <p:nvPr/>
          </p:nvSpPr>
          <p:spPr>
            <a:xfrm>
              <a:off x="2434560" y="5102538"/>
              <a:ext cx="367408" cy="307777"/>
            </a:xfrm>
            <a:prstGeom prst="rect">
              <a:avLst/>
            </a:prstGeom>
            <a:noFill/>
          </p:spPr>
          <p:txBody>
            <a:bodyPr wrap="none" rtlCol="0">
              <a:spAutoFit/>
            </a:bodyPr>
            <a:lstStyle/>
            <a:p>
              <a:r>
                <a:rPr lang="pt-BR" sz="1400" dirty="0"/>
                <a:t>80</a:t>
              </a:r>
            </a:p>
          </p:txBody>
        </p:sp>
        <p:sp>
          <p:nvSpPr>
            <p:cNvPr id="142" name="Retângulo 141"/>
            <p:cNvSpPr/>
            <p:nvPr/>
          </p:nvSpPr>
          <p:spPr>
            <a:xfrm>
              <a:off x="4135846"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3" name="Retângulo 142"/>
            <p:cNvSpPr/>
            <p:nvPr/>
          </p:nvSpPr>
          <p:spPr>
            <a:xfrm>
              <a:off x="4351154"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1</a:t>
              </a:r>
            </a:p>
          </p:txBody>
        </p:sp>
        <p:sp>
          <p:nvSpPr>
            <p:cNvPr id="144" name="Retângulo 143"/>
            <p:cNvSpPr/>
            <p:nvPr/>
          </p:nvSpPr>
          <p:spPr>
            <a:xfrm>
              <a:off x="4351154"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2</a:t>
              </a:r>
            </a:p>
          </p:txBody>
        </p:sp>
        <p:cxnSp>
          <p:nvCxnSpPr>
            <p:cNvPr id="145" name="Conector reto 144"/>
            <p:cNvCxnSpPr/>
            <p:nvPr/>
          </p:nvCxnSpPr>
          <p:spPr>
            <a:xfrm flipV="1">
              <a:off x="5965947"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6" name="CaixaDeTexto 145"/>
            <p:cNvSpPr txBox="1"/>
            <p:nvPr/>
          </p:nvSpPr>
          <p:spPr>
            <a:xfrm>
              <a:off x="6029214" y="3291796"/>
              <a:ext cx="550151" cy="307777"/>
            </a:xfrm>
            <a:prstGeom prst="rect">
              <a:avLst/>
            </a:prstGeom>
            <a:noFill/>
          </p:spPr>
          <p:txBody>
            <a:bodyPr wrap="none" rtlCol="0">
              <a:spAutoFit/>
            </a:bodyPr>
            <a:lstStyle/>
            <a:p>
              <a:r>
                <a:rPr lang="pt-BR" sz="1400" dirty="0"/>
                <a:t>8017</a:t>
              </a:r>
            </a:p>
          </p:txBody>
        </p:sp>
        <p:cxnSp>
          <p:nvCxnSpPr>
            <p:cNvPr id="147" name="Conector reto 146"/>
            <p:cNvCxnSpPr/>
            <p:nvPr/>
          </p:nvCxnSpPr>
          <p:spPr>
            <a:xfrm flipV="1">
              <a:off x="6610716"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8" name="CaixaDeTexto 147"/>
            <p:cNvSpPr txBox="1"/>
            <p:nvPr/>
          </p:nvSpPr>
          <p:spPr>
            <a:xfrm>
              <a:off x="6665693" y="3297284"/>
              <a:ext cx="550151" cy="307777"/>
            </a:xfrm>
            <a:prstGeom prst="rect">
              <a:avLst/>
            </a:prstGeom>
            <a:noFill/>
          </p:spPr>
          <p:txBody>
            <a:bodyPr wrap="none" rtlCol="0">
              <a:spAutoFit/>
            </a:bodyPr>
            <a:lstStyle/>
            <a:p>
              <a:r>
                <a:rPr lang="pt-BR" sz="1400" dirty="0"/>
                <a:t>8021</a:t>
              </a:r>
            </a:p>
          </p:txBody>
        </p:sp>
        <p:cxnSp>
          <p:nvCxnSpPr>
            <p:cNvPr id="149" name="Conector angulado 148"/>
            <p:cNvCxnSpPr>
              <a:endCxn id="143" idx="3"/>
            </p:cNvCxnSpPr>
            <p:nvPr/>
          </p:nvCxnSpPr>
          <p:spPr>
            <a:xfrm rot="5400000">
              <a:off x="5566729"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0" name="Conector angulado 149"/>
            <p:cNvCxnSpPr>
              <a:endCxn id="144" idx="3"/>
            </p:cNvCxnSpPr>
            <p:nvPr/>
          </p:nvCxnSpPr>
          <p:spPr>
            <a:xfrm rot="5400000">
              <a:off x="5518597"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6558037"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Elipse 151"/>
            <p:cNvSpPr/>
            <p:nvPr/>
          </p:nvSpPr>
          <p:spPr>
            <a:xfrm>
              <a:off x="5918128"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3" name="Conector reto 152"/>
            <p:cNvCxnSpPr/>
            <p:nvPr/>
          </p:nvCxnSpPr>
          <p:spPr>
            <a:xfrm flipH="1">
              <a:off x="5023981"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54" name="CaixaDeTexto 153"/>
            <p:cNvSpPr txBox="1"/>
            <p:nvPr/>
          </p:nvSpPr>
          <p:spPr>
            <a:xfrm>
              <a:off x="4135849" y="3537923"/>
              <a:ext cx="1007007" cy="276999"/>
            </a:xfrm>
            <a:prstGeom prst="rect">
              <a:avLst/>
            </a:prstGeom>
            <a:noFill/>
          </p:spPr>
          <p:txBody>
            <a:bodyPr wrap="none" rtlCol="0">
              <a:spAutoFit/>
            </a:bodyPr>
            <a:lstStyle/>
            <a:p>
              <a:r>
                <a:rPr lang="pt-BR" sz="1200" dirty="0"/>
                <a:t>10.17.13.214</a:t>
              </a:r>
            </a:p>
          </p:txBody>
        </p:sp>
        <p:sp>
          <p:nvSpPr>
            <p:cNvPr id="155" name="CaixaDeTexto 154"/>
            <p:cNvSpPr txBox="1"/>
            <p:nvPr/>
          </p:nvSpPr>
          <p:spPr>
            <a:xfrm>
              <a:off x="5691305" y="4360946"/>
              <a:ext cx="367408" cy="307777"/>
            </a:xfrm>
            <a:prstGeom prst="rect">
              <a:avLst/>
            </a:prstGeom>
            <a:noFill/>
          </p:spPr>
          <p:txBody>
            <a:bodyPr wrap="none" rtlCol="0">
              <a:spAutoFit/>
            </a:bodyPr>
            <a:lstStyle/>
            <a:p>
              <a:r>
                <a:rPr lang="pt-BR" sz="1400" dirty="0"/>
                <a:t>80</a:t>
              </a:r>
            </a:p>
          </p:txBody>
        </p:sp>
        <p:sp>
          <p:nvSpPr>
            <p:cNvPr id="156" name="CaixaDeTexto 155"/>
            <p:cNvSpPr txBox="1"/>
            <p:nvPr/>
          </p:nvSpPr>
          <p:spPr>
            <a:xfrm>
              <a:off x="5697313" y="5102538"/>
              <a:ext cx="367408" cy="307777"/>
            </a:xfrm>
            <a:prstGeom prst="rect">
              <a:avLst/>
            </a:prstGeom>
            <a:noFill/>
          </p:spPr>
          <p:txBody>
            <a:bodyPr wrap="none" rtlCol="0">
              <a:spAutoFit/>
            </a:bodyPr>
            <a:lstStyle/>
            <a:p>
              <a:r>
                <a:rPr lang="pt-BR" sz="1400" dirty="0"/>
                <a:t>80</a:t>
              </a:r>
            </a:p>
          </p:txBody>
        </p:sp>
        <p:cxnSp>
          <p:nvCxnSpPr>
            <p:cNvPr id="157" name="Conector reto 156"/>
            <p:cNvCxnSpPr/>
            <p:nvPr/>
          </p:nvCxnSpPr>
          <p:spPr>
            <a:xfrm flipH="1" flipV="1">
              <a:off x="7421008" y="4923326"/>
              <a:ext cx="382505" cy="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58" name="Retângulo 157"/>
            <p:cNvSpPr/>
            <p:nvPr/>
          </p:nvSpPr>
          <p:spPr>
            <a:xfrm>
              <a:off x="1256080"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1</a:t>
              </a:r>
            </a:p>
          </p:txBody>
        </p:sp>
        <p:cxnSp>
          <p:nvCxnSpPr>
            <p:cNvPr id="159" name="Conector reto 158"/>
            <p:cNvCxnSpPr>
              <a:stCxn id="158" idx="0"/>
            </p:cNvCxnSpPr>
            <p:nvPr/>
          </p:nvCxnSpPr>
          <p:spPr>
            <a:xfrm flipH="1" flipV="1">
              <a:off x="1638582"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1584757"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1" name="Conector angulado 160"/>
            <p:cNvCxnSpPr>
              <a:endCxn id="137" idx="0"/>
            </p:cNvCxnSpPr>
            <p:nvPr/>
          </p:nvCxnSpPr>
          <p:spPr>
            <a:xfrm>
              <a:off x="2021088" y="2715404"/>
              <a:ext cx="688112" cy="63760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62" name="Conector angulado 161"/>
            <p:cNvCxnSpPr>
              <a:endCxn id="152" idx="0"/>
            </p:cNvCxnSpPr>
            <p:nvPr/>
          </p:nvCxnSpPr>
          <p:spPr>
            <a:xfrm>
              <a:off x="2021091" y="2544255"/>
              <a:ext cx="3950865" cy="80875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3" name="Retângulo 162"/>
            <p:cNvSpPr/>
            <p:nvPr/>
          </p:nvSpPr>
          <p:spPr>
            <a:xfrm>
              <a:off x="2965455" y="1789404"/>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2</a:t>
              </a:r>
            </a:p>
          </p:txBody>
        </p:sp>
        <p:grpSp>
          <p:nvGrpSpPr>
            <p:cNvPr id="164" name="Grupo 163"/>
            <p:cNvGrpSpPr/>
            <p:nvPr/>
          </p:nvGrpSpPr>
          <p:grpSpPr>
            <a:xfrm>
              <a:off x="3294132" y="1334762"/>
              <a:ext cx="107652" cy="443981"/>
              <a:chOff x="1974431" y="873005"/>
              <a:chExt cx="113232" cy="466994"/>
            </a:xfrm>
          </p:grpSpPr>
          <p:cxnSp>
            <p:nvCxnSpPr>
              <p:cNvPr id="170" name="Conector reto 169"/>
              <p:cNvCxnSpPr/>
              <p:nvPr/>
            </p:nvCxnSpPr>
            <p:spPr>
              <a:xfrm flipV="1">
                <a:off x="2029837" y="943684"/>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1" name="Elipse 170"/>
              <p:cNvSpPr/>
              <p:nvPr/>
            </p:nvSpPr>
            <p:spPr>
              <a:xfrm>
                <a:off x="1974431" y="873005"/>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65" name="Conector angulado 164"/>
            <p:cNvCxnSpPr>
              <a:stCxn id="136" idx="0"/>
            </p:cNvCxnSpPr>
            <p:nvPr/>
          </p:nvCxnSpPr>
          <p:spPr>
            <a:xfrm rot="16200000" flipV="1">
              <a:off x="2817005" y="2807527"/>
              <a:ext cx="1063263" cy="953"/>
            </a:xfrm>
            <a:prstGeom prst="bentConnector3">
              <a:avLst>
                <a:gd name="adj1" fmla="val 50000"/>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6" name="Conector angulado 165"/>
            <p:cNvCxnSpPr>
              <a:stCxn id="151" idx="0"/>
              <a:endCxn id="163" idx="3"/>
            </p:cNvCxnSpPr>
            <p:nvPr/>
          </p:nvCxnSpPr>
          <p:spPr>
            <a:xfrm rot="16200000" flipV="1">
              <a:off x="4515855" y="1243624"/>
              <a:ext cx="1310623" cy="2881399"/>
            </a:xfrm>
            <a:prstGeom prst="bentConnector2">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7" name="Retângulo 166"/>
            <p:cNvSpPr/>
            <p:nvPr/>
          </p:nvSpPr>
          <p:spPr>
            <a:xfrm>
              <a:off x="7421006"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N</a:t>
              </a:r>
            </a:p>
          </p:txBody>
        </p:sp>
        <p:cxnSp>
          <p:nvCxnSpPr>
            <p:cNvPr id="168" name="Conector reto 167"/>
            <p:cNvCxnSpPr>
              <a:stCxn id="167" idx="0"/>
            </p:cNvCxnSpPr>
            <p:nvPr/>
          </p:nvCxnSpPr>
          <p:spPr>
            <a:xfrm flipH="1" flipV="1">
              <a:off x="7803509"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9" name="Elipse 168"/>
            <p:cNvSpPr/>
            <p:nvPr/>
          </p:nvSpPr>
          <p:spPr>
            <a:xfrm>
              <a:off x="7749684"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191777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id="{DD5EF79F-E7B6-4B55-9489-8BF9D274368B}"/>
              </a:ext>
            </a:extLst>
          </p:cNvPr>
          <p:cNvSpPr txBox="1"/>
          <p:nvPr/>
        </p:nvSpPr>
        <p:spPr>
          <a:xfrm>
            <a:off x="3752292" y="875854"/>
            <a:ext cx="4955203"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O que é o Kubernetes?</a:t>
            </a:r>
            <a:endParaRPr lang="pt-BR" sz="3600" i="1" dirty="0">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0DC4CF0F-B06D-4DED-8463-81BDF9981989}"/>
              </a:ext>
            </a:extLst>
          </p:cNvPr>
          <p:cNvSpPr txBox="1"/>
          <p:nvPr/>
        </p:nvSpPr>
        <p:spPr>
          <a:xfrm>
            <a:off x="4352710" y="3229600"/>
            <a:ext cx="9237094" cy="2554545"/>
          </a:xfrm>
          <a:prstGeom prst="rect">
            <a:avLst/>
          </a:prstGeom>
          <a:noFill/>
        </p:spPr>
        <p:txBody>
          <a:bodyPr wrap="square" rtlCol="0">
            <a:spAutoFit/>
          </a:bodyPr>
          <a:lstStyle/>
          <a:p>
            <a:pPr algn="ctr"/>
            <a:r>
              <a:rPr lang="pt-BR" sz="4000" i="1" dirty="0" err="1"/>
              <a:t>Kubernetes</a:t>
            </a:r>
            <a:r>
              <a:rPr lang="pt-BR" sz="4000" i="1" dirty="0"/>
              <a:t> é uma plataforma open-</a:t>
            </a:r>
            <a:r>
              <a:rPr lang="pt-BR" sz="4000" i="1" dirty="0" err="1"/>
              <a:t>source</a:t>
            </a:r>
            <a:r>
              <a:rPr lang="pt-BR" sz="4000" i="1" dirty="0"/>
              <a:t> projetada para automatizar implantações, prover escalabilidade e gerenciar software </a:t>
            </a:r>
            <a:r>
              <a:rPr lang="pt-BR" sz="4000" i="1" dirty="0" err="1"/>
              <a:t>conteinerizado</a:t>
            </a:r>
            <a:r>
              <a:rPr lang="pt-BR" sz="4000" i="1" dirty="0"/>
              <a:t>.</a:t>
            </a:r>
          </a:p>
        </p:txBody>
      </p:sp>
      <p:sp>
        <p:nvSpPr>
          <p:cNvPr id="9" name="CaixaDeTexto 8">
            <a:extLst>
              <a:ext uri="{FF2B5EF4-FFF2-40B4-BE49-F238E27FC236}">
                <a16:creationId xmlns:a16="http://schemas.microsoft.com/office/drawing/2014/main" id="{D4DC3362-AB42-454D-ADF3-4482AA9D4F9D}"/>
              </a:ext>
            </a:extLst>
          </p:cNvPr>
          <p:cNvSpPr txBox="1"/>
          <p:nvPr/>
        </p:nvSpPr>
        <p:spPr>
          <a:xfrm>
            <a:off x="4721471" y="7077798"/>
            <a:ext cx="8499571" cy="461665"/>
          </a:xfrm>
          <a:prstGeom prst="rect">
            <a:avLst/>
          </a:prstGeom>
          <a:noFill/>
        </p:spPr>
        <p:txBody>
          <a:bodyPr wrap="none" rtlCol="0">
            <a:spAutoFit/>
          </a:bodyPr>
          <a:lstStyle/>
          <a:p>
            <a:pPr algn="ctr"/>
            <a:r>
              <a:rPr lang="en-US" sz="2400" dirty="0"/>
              <a:t>https://kubernetes.io.docs.concepts/overview/what-is-kubernetes</a:t>
            </a:r>
            <a:endParaRPr lang="pt-BR" sz="2400" dirty="0"/>
          </a:p>
        </p:txBody>
      </p:sp>
      <p:sp>
        <p:nvSpPr>
          <p:cNvPr id="11" name="CaixaDeTexto 10">
            <a:extLst>
              <a:ext uri="{FF2B5EF4-FFF2-40B4-BE49-F238E27FC236}">
                <a16:creationId xmlns:a16="http://schemas.microsoft.com/office/drawing/2014/main" id="{7635C813-5244-43CA-B996-B343DAACE7B8}"/>
              </a:ext>
            </a:extLst>
          </p:cNvPr>
          <p:cNvSpPr txBox="1"/>
          <p:nvPr/>
        </p:nvSpPr>
        <p:spPr>
          <a:xfrm>
            <a:off x="4022819" y="3031511"/>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7" name="CaixaDeTexto 36">
            <a:extLst>
              <a:ext uri="{FF2B5EF4-FFF2-40B4-BE49-F238E27FC236}">
                <a16:creationId xmlns:a16="http://schemas.microsoft.com/office/drawing/2014/main" id="{934A8916-2396-4DF4-A2C3-37307889E0F4}"/>
              </a:ext>
            </a:extLst>
          </p:cNvPr>
          <p:cNvSpPr txBox="1"/>
          <p:nvPr/>
        </p:nvSpPr>
        <p:spPr>
          <a:xfrm>
            <a:off x="10474474" y="5021957"/>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pic>
        <p:nvPicPr>
          <p:cNvPr id="45"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57" name="Retângulo 56">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 name="Grupo 1"/>
          <p:cNvGrpSpPr/>
          <p:nvPr/>
        </p:nvGrpSpPr>
        <p:grpSpPr>
          <a:xfrm>
            <a:off x="-1704" y="2034929"/>
            <a:ext cx="3460243" cy="7181624"/>
            <a:chOff x="-1704" y="2034929"/>
            <a:chExt cx="3460243" cy="7181624"/>
          </a:xfrm>
        </p:grpSpPr>
        <p:sp>
          <p:nvSpPr>
            <p:cNvPr id="35" name="Retângulo 34">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tângulo 37">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7" name="Retângulo 46">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786030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08" name="Grupo 107"/>
          <p:cNvGrpSpPr>
            <a:grpSpLocks noChangeAspect="1"/>
          </p:cNvGrpSpPr>
          <p:nvPr/>
        </p:nvGrpSpPr>
        <p:grpSpPr>
          <a:xfrm>
            <a:off x="4524032" y="1897701"/>
            <a:ext cx="8845776" cy="5437523"/>
            <a:chOff x="873093" y="1334759"/>
            <a:chExt cx="7691979" cy="4728281"/>
          </a:xfrm>
        </p:grpSpPr>
        <p:sp>
          <p:nvSpPr>
            <p:cNvPr id="109" name="Retângulo 108"/>
            <p:cNvSpPr/>
            <p:nvPr/>
          </p:nvSpPr>
          <p:spPr>
            <a:xfrm>
              <a:off x="873095" y="1590347"/>
              <a:ext cx="7691977" cy="1358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Retângulo 109"/>
            <p:cNvSpPr/>
            <p:nvPr/>
          </p:nvSpPr>
          <p:spPr>
            <a:xfrm>
              <a:off x="873093"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Retângulo 110"/>
            <p:cNvSpPr/>
            <p:nvPr/>
          </p:nvSpPr>
          <p:spPr>
            <a:xfrm>
              <a:off x="1088399"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1</a:t>
              </a:r>
            </a:p>
          </p:txBody>
        </p:sp>
        <p:sp>
          <p:nvSpPr>
            <p:cNvPr id="112" name="Retângulo 111"/>
            <p:cNvSpPr/>
            <p:nvPr/>
          </p:nvSpPr>
          <p:spPr>
            <a:xfrm>
              <a:off x="1088399"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2</a:t>
              </a:r>
            </a:p>
          </p:txBody>
        </p:sp>
        <p:cxnSp>
          <p:nvCxnSpPr>
            <p:cNvPr id="113" name="Conector reto 112"/>
            <p:cNvCxnSpPr/>
            <p:nvPr/>
          </p:nvCxnSpPr>
          <p:spPr>
            <a:xfrm flipV="1">
              <a:off x="2703194"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4" name="CaixaDeTexto 113"/>
            <p:cNvSpPr txBox="1"/>
            <p:nvPr/>
          </p:nvSpPr>
          <p:spPr>
            <a:xfrm>
              <a:off x="2766461" y="3291796"/>
              <a:ext cx="550151" cy="307777"/>
            </a:xfrm>
            <a:prstGeom prst="rect">
              <a:avLst/>
            </a:prstGeom>
            <a:noFill/>
          </p:spPr>
          <p:txBody>
            <a:bodyPr wrap="none" rtlCol="0">
              <a:spAutoFit/>
            </a:bodyPr>
            <a:lstStyle/>
            <a:p>
              <a:r>
                <a:rPr lang="pt-BR" sz="1400" dirty="0"/>
                <a:t>8017</a:t>
              </a:r>
            </a:p>
          </p:txBody>
        </p:sp>
        <p:cxnSp>
          <p:nvCxnSpPr>
            <p:cNvPr id="115" name="Conector reto 114"/>
            <p:cNvCxnSpPr/>
            <p:nvPr/>
          </p:nvCxnSpPr>
          <p:spPr>
            <a:xfrm flipV="1">
              <a:off x="3347962"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6" name="CaixaDeTexto 115"/>
            <p:cNvSpPr txBox="1"/>
            <p:nvPr/>
          </p:nvSpPr>
          <p:spPr>
            <a:xfrm>
              <a:off x="3402940" y="3297284"/>
              <a:ext cx="550151" cy="307777"/>
            </a:xfrm>
            <a:prstGeom prst="rect">
              <a:avLst/>
            </a:prstGeom>
            <a:noFill/>
          </p:spPr>
          <p:txBody>
            <a:bodyPr wrap="none" rtlCol="0">
              <a:spAutoFit/>
            </a:bodyPr>
            <a:lstStyle/>
            <a:p>
              <a:r>
                <a:rPr lang="pt-BR" sz="1400" dirty="0"/>
                <a:t>8021</a:t>
              </a:r>
            </a:p>
          </p:txBody>
        </p:sp>
        <p:cxnSp>
          <p:nvCxnSpPr>
            <p:cNvPr id="117" name="Conector angulado 116"/>
            <p:cNvCxnSpPr>
              <a:endCxn id="111" idx="3"/>
            </p:cNvCxnSpPr>
            <p:nvPr/>
          </p:nvCxnSpPr>
          <p:spPr>
            <a:xfrm rot="5400000">
              <a:off x="2303976"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18" name="Conector angulado 117"/>
            <p:cNvCxnSpPr>
              <a:endCxn id="112" idx="3"/>
            </p:cNvCxnSpPr>
            <p:nvPr/>
          </p:nvCxnSpPr>
          <p:spPr>
            <a:xfrm rot="5400000">
              <a:off x="2255844"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19" name="Elipse 118"/>
            <p:cNvSpPr/>
            <p:nvPr/>
          </p:nvSpPr>
          <p:spPr>
            <a:xfrm>
              <a:off x="3295284"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0" name="Elipse 119"/>
            <p:cNvSpPr/>
            <p:nvPr/>
          </p:nvSpPr>
          <p:spPr>
            <a:xfrm>
              <a:off x="2655374"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1" name="Conector reto 120"/>
            <p:cNvCxnSpPr/>
            <p:nvPr/>
          </p:nvCxnSpPr>
          <p:spPr>
            <a:xfrm flipH="1">
              <a:off x="1761228"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22" name="CaixaDeTexto 121"/>
            <p:cNvSpPr txBox="1"/>
            <p:nvPr/>
          </p:nvSpPr>
          <p:spPr>
            <a:xfrm>
              <a:off x="873094" y="3537923"/>
              <a:ext cx="928459" cy="276999"/>
            </a:xfrm>
            <a:prstGeom prst="rect">
              <a:avLst/>
            </a:prstGeom>
            <a:noFill/>
          </p:spPr>
          <p:txBody>
            <a:bodyPr wrap="none" rtlCol="0">
              <a:spAutoFit/>
            </a:bodyPr>
            <a:lstStyle/>
            <a:p>
              <a:r>
                <a:rPr lang="pt-BR" sz="1200" dirty="0"/>
                <a:t>10.17.13.98</a:t>
              </a:r>
            </a:p>
          </p:txBody>
        </p:sp>
        <p:sp>
          <p:nvSpPr>
            <p:cNvPr id="123" name="CaixaDeTexto 122"/>
            <p:cNvSpPr txBox="1"/>
            <p:nvPr/>
          </p:nvSpPr>
          <p:spPr>
            <a:xfrm>
              <a:off x="2428551" y="4360946"/>
              <a:ext cx="367408" cy="307777"/>
            </a:xfrm>
            <a:prstGeom prst="rect">
              <a:avLst/>
            </a:prstGeom>
            <a:noFill/>
          </p:spPr>
          <p:txBody>
            <a:bodyPr wrap="none" rtlCol="0">
              <a:spAutoFit/>
            </a:bodyPr>
            <a:lstStyle/>
            <a:p>
              <a:r>
                <a:rPr lang="pt-BR" sz="1400" dirty="0"/>
                <a:t>80</a:t>
              </a:r>
            </a:p>
          </p:txBody>
        </p:sp>
        <p:sp>
          <p:nvSpPr>
            <p:cNvPr id="124" name="CaixaDeTexto 123"/>
            <p:cNvSpPr txBox="1"/>
            <p:nvPr/>
          </p:nvSpPr>
          <p:spPr>
            <a:xfrm>
              <a:off x="2434560" y="5102538"/>
              <a:ext cx="367408" cy="307777"/>
            </a:xfrm>
            <a:prstGeom prst="rect">
              <a:avLst/>
            </a:prstGeom>
            <a:noFill/>
          </p:spPr>
          <p:txBody>
            <a:bodyPr wrap="none" rtlCol="0">
              <a:spAutoFit/>
            </a:bodyPr>
            <a:lstStyle/>
            <a:p>
              <a:r>
                <a:rPr lang="pt-BR" sz="1400" dirty="0"/>
                <a:t>80</a:t>
              </a:r>
            </a:p>
          </p:txBody>
        </p:sp>
        <p:sp>
          <p:nvSpPr>
            <p:cNvPr id="125" name="Retângulo 124"/>
            <p:cNvSpPr/>
            <p:nvPr/>
          </p:nvSpPr>
          <p:spPr>
            <a:xfrm>
              <a:off x="4135846"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6" name="Retângulo 125"/>
            <p:cNvSpPr/>
            <p:nvPr/>
          </p:nvSpPr>
          <p:spPr>
            <a:xfrm>
              <a:off x="4351154"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1</a:t>
              </a:r>
            </a:p>
          </p:txBody>
        </p:sp>
        <p:sp>
          <p:nvSpPr>
            <p:cNvPr id="127" name="Retângulo 126"/>
            <p:cNvSpPr/>
            <p:nvPr/>
          </p:nvSpPr>
          <p:spPr>
            <a:xfrm>
              <a:off x="4351154"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2</a:t>
              </a:r>
            </a:p>
          </p:txBody>
        </p:sp>
        <p:cxnSp>
          <p:nvCxnSpPr>
            <p:cNvPr id="128" name="Conector reto 127"/>
            <p:cNvCxnSpPr/>
            <p:nvPr/>
          </p:nvCxnSpPr>
          <p:spPr>
            <a:xfrm flipV="1">
              <a:off x="5965947"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9" name="CaixaDeTexto 128"/>
            <p:cNvSpPr txBox="1"/>
            <p:nvPr/>
          </p:nvSpPr>
          <p:spPr>
            <a:xfrm>
              <a:off x="6029214" y="3291796"/>
              <a:ext cx="550151" cy="307777"/>
            </a:xfrm>
            <a:prstGeom prst="rect">
              <a:avLst/>
            </a:prstGeom>
            <a:noFill/>
          </p:spPr>
          <p:txBody>
            <a:bodyPr wrap="none" rtlCol="0">
              <a:spAutoFit/>
            </a:bodyPr>
            <a:lstStyle/>
            <a:p>
              <a:r>
                <a:rPr lang="pt-BR" sz="1400" dirty="0"/>
                <a:t>8017</a:t>
              </a:r>
            </a:p>
          </p:txBody>
        </p:sp>
        <p:cxnSp>
          <p:nvCxnSpPr>
            <p:cNvPr id="130" name="Conector reto 129"/>
            <p:cNvCxnSpPr/>
            <p:nvPr/>
          </p:nvCxnSpPr>
          <p:spPr>
            <a:xfrm flipV="1">
              <a:off x="6610716"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1" name="CaixaDeTexto 130"/>
            <p:cNvSpPr txBox="1"/>
            <p:nvPr/>
          </p:nvSpPr>
          <p:spPr>
            <a:xfrm>
              <a:off x="6665693" y="3297284"/>
              <a:ext cx="550151" cy="307777"/>
            </a:xfrm>
            <a:prstGeom prst="rect">
              <a:avLst/>
            </a:prstGeom>
            <a:noFill/>
          </p:spPr>
          <p:txBody>
            <a:bodyPr wrap="none" rtlCol="0">
              <a:spAutoFit/>
            </a:bodyPr>
            <a:lstStyle/>
            <a:p>
              <a:r>
                <a:rPr lang="pt-BR" sz="1400" dirty="0"/>
                <a:t>8021</a:t>
              </a:r>
            </a:p>
          </p:txBody>
        </p:sp>
        <p:cxnSp>
          <p:nvCxnSpPr>
            <p:cNvPr id="132" name="Conector angulado 131"/>
            <p:cNvCxnSpPr>
              <a:endCxn id="126" idx="3"/>
            </p:cNvCxnSpPr>
            <p:nvPr/>
          </p:nvCxnSpPr>
          <p:spPr>
            <a:xfrm rot="5400000">
              <a:off x="5566729"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33" name="Conector angulado 132"/>
            <p:cNvCxnSpPr>
              <a:endCxn id="127" idx="3"/>
            </p:cNvCxnSpPr>
            <p:nvPr/>
          </p:nvCxnSpPr>
          <p:spPr>
            <a:xfrm rot="5400000">
              <a:off x="5518597"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72" name="Elipse 171"/>
            <p:cNvSpPr/>
            <p:nvPr/>
          </p:nvSpPr>
          <p:spPr>
            <a:xfrm>
              <a:off x="6558037"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Elipse 172"/>
            <p:cNvSpPr/>
            <p:nvPr/>
          </p:nvSpPr>
          <p:spPr>
            <a:xfrm>
              <a:off x="5918128"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4" name="Conector reto 173"/>
            <p:cNvCxnSpPr/>
            <p:nvPr/>
          </p:nvCxnSpPr>
          <p:spPr>
            <a:xfrm flipH="1">
              <a:off x="5023981"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75" name="CaixaDeTexto 174"/>
            <p:cNvSpPr txBox="1"/>
            <p:nvPr/>
          </p:nvSpPr>
          <p:spPr>
            <a:xfrm>
              <a:off x="4135849" y="3537923"/>
              <a:ext cx="1007007" cy="276999"/>
            </a:xfrm>
            <a:prstGeom prst="rect">
              <a:avLst/>
            </a:prstGeom>
            <a:noFill/>
          </p:spPr>
          <p:txBody>
            <a:bodyPr wrap="none" rtlCol="0">
              <a:spAutoFit/>
            </a:bodyPr>
            <a:lstStyle/>
            <a:p>
              <a:r>
                <a:rPr lang="pt-BR" sz="1200" dirty="0"/>
                <a:t>10.17.13.214</a:t>
              </a:r>
            </a:p>
          </p:txBody>
        </p:sp>
        <p:sp>
          <p:nvSpPr>
            <p:cNvPr id="176" name="CaixaDeTexto 175"/>
            <p:cNvSpPr txBox="1"/>
            <p:nvPr/>
          </p:nvSpPr>
          <p:spPr>
            <a:xfrm>
              <a:off x="5691305" y="4360946"/>
              <a:ext cx="367408" cy="307777"/>
            </a:xfrm>
            <a:prstGeom prst="rect">
              <a:avLst/>
            </a:prstGeom>
            <a:noFill/>
          </p:spPr>
          <p:txBody>
            <a:bodyPr wrap="none" rtlCol="0">
              <a:spAutoFit/>
            </a:bodyPr>
            <a:lstStyle/>
            <a:p>
              <a:r>
                <a:rPr lang="pt-BR" sz="1400" dirty="0"/>
                <a:t>80</a:t>
              </a:r>
            </a:p>
          </p:txBody>
        </p:sp>
        <p:sp>
          <p:nvSpPr>
            <p:cNvPr id="177" name="CaixaDeTexto 176"/>
            <p:cNvSpPr txBox="1"/>
            <p:nvPr/>
          </p:nvSpPr>
          <p:spPr>
            <a:xfrm>
              <a:off x="5697313" y="5102538"/>
              <a:ext cx="367408" cy="307777"/>
            </a:xfrm>
            <a:prstGeom prst="rect">
              <a:avLst/>
            </a:prstGeom>
            <a:noFill/>
          </p:spPr>
          <p:txBody>
            <a:bodyPr wrap="none" rtlCol="0">
              <a:spAutoFit/>
            </a:bodyPr>
            <a:lstStyle/>
            <a:p>
              <a:r>
                <a:rPr lang="pt-BR" sz="1400" dirty="0"/>
                <a:t>80</a:t>
              </a:r>
            </a:p>
          </p:txBody>
        </p:sp>
        <p:cxnSp>
          <p:nvCxnSpPr>
            <p:cNvPr id="178" name="Conector reto 177"/>
            <p:cNvCxnSpPr/>
            <p:nvPr/>
          </p:nvCxnSpPr>
          <p:spPr>
            <a:xfrm flipH="1" flipV="1">
              <a:off x="7421008" y="4923326"/>
              <a:ext cx="382505" cy="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79" name="Retângulo 178"/>
            <p:cNvSpPr/>
            <p:nvPr/>
          </p:nvSpPr>
          <p:spPr>
            <a:xfrm>
              <a:off x="1256080"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1</a:t>
              </a:r>
            </a:p>
          </p:txBody>
        </p:sp>
        <p:cxnSp>
          <p:nvCxnSpPr>
            <p:cNvPr id="180" name="Conector reto 179"/>
            <p:cNvCxnSpPr>
              <a:stCxn id="179" idx="0"/>
            </p:cNvCxnSpPr>
            <p:nvPr/>
          </p:nvCxnSpPr>
          <p:spPr>
            <a:xfrm flipH="1" flipV="1">
              <a:off x="1638582"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1" name="Elipse 180"/>
            <p:cNvSpPr/>
            <p:nvPr/>
          </p:nvSpPr>
          <p:spPr>
            <a:xfrm>
              <a:off x="1584757"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2" name="Retângulo 181"/>
            <p:cNvSpPr/>
            <p:nvPr/>
          </p:nvSpPr>
          <p:spPr>
            <a:xfrm>
              <a:off x="2965455" y="1789404"/>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2</a:t>
              </a:r>
            </a:p>
          </p:txBody>
        </p:sp>
        <p:grpSp>
          <p:nvGrpSpPr>
            <p:cNvPr id="183" name="Grupo 182"/>
            <p:cNvGrpSpPr/>
            <p:nvPr/>
          </p:nvGrpSpPr>
          <p:grpSpPr>
            <a:xfrm>
              <a:off x="3294132" y="1334762"/>
              <a:ext cx="107652" cy="443981"/>
              <a:chOff x="1974431" y="873005"/>
              <a:chExt cx="113232" cy="466994"/>
            </a:xfrm>
          </p:grpSpPr>
          <p:cxnSp>
            <p:nvCxnSpPr>
              <p:cNvPr id="192" name="Conector reto 191"/>
              <p:cNvCxnSpPr/>
              <p:nvPr/>
            </p:nvCxnSpPr>
            <p:spPr>
              <a:xfrm flipV="1">
                <a:off x="2029837" y="943684"/>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3" name="Elipse 192"/>
              <p:cNvSpPr/>
              <p:nvPr/>
            </p:nvSpPr>
            <p:spPr>
              <a:xfrm>
                <a:off x="1974431" y="873005"/>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84" name="Retângulo 183"/>
            <p:cNvSpPr/>
            <p:nvPr/>
          </p:nvSpPr>
          <p:spPr>
            <a:xfrm>
              <a:off x="7421006"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N</a:t>
              </a:r>
            </a:p>
          </p:txBody>
        </p:sp>
        <p:cxnSp>
          <p:nvCxnSpPr>
            <p:cNvPr id="185" name="Conector reto 184"/>
            <p:cNvCxnSpPr>
              <a:stCxn id="184" idx="0"/>
            </p:cNvCxnSpPr>
            <p:nvPr/>
          </p:nvCxnSpPr>
          <p:spPr>
            <a:xfrm flipH="1" flipV="1">
              <a:off x="7803509"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6" name="Elipse 185"/>
            <p:cNvSpPr/>
            <p:nvPr/>
          </p:nvSpPr>
          <p:spPr>
            <a:xfrm>
              <a:off x="7749684"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7" name="Conector angulado 186"/>
            <p:cNvCxnSpPr>
              <a:stCxn id="112" idx="1"/>
              <a:endCxn id="181" idx="0"/>
            </p:cNvCxnSpPr>
            <p:nvPr/>
          </p:nvCxnSpPr>
          <p:spPr>
            <a:xfrm rot="10800000" flipH="1">
              <a:off x="1088398" y="1334761"/>
              <a:ext cx="550185" cy="3728155"/>
            </a:xfrm>
            <a:prstGeom prst="bentConnector4">
              <a:avLst>
                <a:gd name="adj1" fmla="val -119456"/>
                <a:gd name="adj2" fmla="val 106132"/>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88" name="Conector angulado 187"/>
            <p:cNvCxnSpPr/>
            <p:nvPr/>
          </p:nvCxnSpPr>
          <p:spPr>
            <a:xfrm>
              <a:off x="2021088" y="2715404"/>
              <a:ext cx="688112" cy="63760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9" name="Conector angulado 188"/>
            <p:cNvCxnSpPr/>
            <p:nvPr/>
          </p:nvCxnSpPr>
          <p:spPr>
            <a:xfrm>
              <a:off x="2021091" y="2544255"/>
              <a:ext cx="3950865" cy="80875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0" name="Conector angulado 189"/>
            <p:cNvCxnSpPr/>
            <p:nvPr/>
          </p:nvCxnSpPr>
          <p:spPr>
            <a:xfrm rot="16200000" flipV="1">
              <a:off x="2817005" y="2807527"/>
              <a:ext cx="1063263" cy="953"/>
            </a:xfrm>
            <a:prstGeom prst="bentConnector3">
              <a:avLst>
                <a:gd name="adj1" fmla="val 50000"/>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1" name="Conector angulado 190"/>
            <p:cNvCxnSpPr/>
            <p:nvPr/>
          </p:nvCxnSpPr>
          <p:spPr>
            <a:xfrm rot="16200000" flipV="1">
              <a:off x="4515855" y="1243624"/>
              <a:ext cx="1310623" cy="2881399"/>
            </a:xfrm>
            <a:prstGeom prst="bentConnector2">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10538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62205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Docker</a:t>
            </a:r>
            <a:endParaRPr lang="pt-BR" sz="3600" i="1" dirty="0">
              <a:latin typeface="Arial" panose="020B0604020202020204" pitchFamily="34" charset="0"/>
              <a:cs typeface="Arial" panose="020B0604020202020204" pitchFamily="34" charset="0"/>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9" name="Grupo 98"/>
          <p:cNvGrpSpPr>
            <a:grpSpLocks noChangeAspect="1"/>
          </p:cNvGrpSpPr>
          <p:nvPr/>
        </p:nvGrpSpPr>
        <p:grpSpPr>
          <a:xfrm>
            <a:off x="4524032" y="1897701"/>
            <a:ext cx="8845776" cy="5437523"/>
            <a:chOff x="873093" y="1334759"/>
            <a:chExt cx="7691979" cy="4728281"/>
          </a:xfrm>
        </p:grpSpPr>
        <p:sp>
          <p:nvSpPr>
            <p:cNvPr id="100" name="Retângulo 99"/>
            <p:cNvSpPr/>
            <p:nvPr/>
          </p:nvSpPr>
          <p:spPr>
            <a:xfrm>
              <a:off x="873095" y="1590347"/>
              <a:ext cx="7691977" cy="1358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tângulo 100"/>
            <p:cNvSpPr/>
            <p:nvPr/>
          </p:nvSpPr>
          <p:spPr>
            <a:xfrm>
              <a:off x="873093"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02" name="Retângulo 101"/>
            <p:cNvSpPr/>
            <p:nvPr/>
          </p:nvSpPr>
          <p:spPr>
            <a:xfrm>
              <a:off x="1088399" y="4052747"/>
              <a:ext cx="1345661" cy="538265"/>
            </a:xfrm>
            <a:prstGeom prst="rect">
              <a:avLst/>
            </a:prstGeom>
            <a:solidFill>
              <a:srgbClr val="4F81BD">
                <a:alpha val="50196"/>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1</a:t>
              </a:r>
            </a:p>
          </p:txBody>
        </p:sp>
        <p:sp>
          <p:nvSpPr>
            <p:cNvPr id="103" name="Retângulo 102"/>
            <p:cNvSpPr/>
            <p:nvPr/>
          </p:nvSpPr>
          <p:spPr>
            <a:xfrm>
              <a:off x="1088399"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2</a:t>
              </a:r>
            </a:p>
          </p:txBody>
        </p:sp>
        <p:cxnSp>
          <p:nvCxnSpPr>
            <p:cNvPr id="104" name="Conector reto 103"/>
            <p:cNvCxnSpPr/>
            <p:nvPr/>
          </p:nvCxnSpPr>
          <p:spPr>
            <a:xfrm flipV="1">
              <a:off x="2703194" y="3406829"/>
              <a:ext cx="1149" cy="3767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5" name="CaixaDeTexto 104"/>
            <p:cNvSpPr txBox="1"/>
            <p:nvPr/>
          </p:nvSpPr>
          <p:spPr>
            <a:xfrm>
              <a:off x="2766461" y="3291796"/>
              <a:ext cx="550151" cy="307777"/>
            </a:xfrm>
            <a:prstGeom prst="rect">
              <a:avLst/>
            </a:prstGeom>
            <a:noFill/>
          </p:spPr>
          <p:txBody>
            <a:bodyPr wrap="none" rtlCol="0">
              <a:spAutoFit/>
            </a:bodyPr>
            <a:lstStyle/>
            <a:p>
              <a:r>
                <a:rPr lang="pt-BR" sz="1400" dirty="0"/>
                <a:t>8017</a:t>
              </a:r>
            </a:p>
          </p:txBody>
        </p:sp>
        <p:cxnSp>
          <p:nvCxnSpPr>
            <p:cNvPr id="106" name="Conector reto 105"/>
            <p:cNvCxnSpPr/>
            <p:nvPr/>
          </p:nvCxnSpPr>
          <p:spPr>
            <a:xfrm flipV="1">
              <a:off x="3347962"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7" name="CaixaDeTexto 106"/>
            <p:cNvSpPr txBox="1"/>
            <p:nvPr/>
          </p:nvSpPr>
          <p:spPr>
            <a:xfrm>
              <a:off x="3402940" y="3297284"/>
              <a:ext cx="550151" cy="307777"/>
            </a:xfrm>
            <a:prstGeom prst="rect">
              <a:avLst/>
            </a:prstGeom>
            <a:noFill/>
          </p:spPr>
          <p:txBody>
            <a:bodyPr wrap="none" rtlCol="0">
              <a:spAutoFit/>
            </a:bodyPr>
            <a:lstStyle/>
            <a:p>
              <a:r>
                <a:rPr lang="pt-BR" sz="1400" dirty="0"/>
                <a:t>8021</a:t>
              </a:r>
            </a:p>
          </p:txBody>
        </p:sp>
        <p:cxnSp>
          <p:nvCxnSpPr>
            <p:cNvPr id="134" name="Conector angulado 133"/>
            <p:cNvCxnSpPr>
              <a:endCxn id="102" idx="3"/>
            </p:cNvCxnSpPr>
            <p:nvPr/>
          </p:nvCxnSpPr>
          <p:spPr>
            <a:xfrm rot="5400000">
              <a:off x="2303976" y="3921513"/>
              <a:ext cx="530451" cy="270281"/>
            </a:xfrm>
            <a:prstGeom prst="bentConnector2">
              <a:avLst/>
            </a:prstGeom>
            <a:ln w="28575">
              <a:solidFill>
                <a:srgbClr val="FF0000">
                  <a:alpha val="69804"/>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35" name="Conector angulado 134"/>
            <p:cNvCxnSpPr>
              <a:endCxn id="103" idx="3"/>
            </p:cNvCxnSpPr>
            <p:nvPr/>
          </p:nvCxnSpPr>
          <p:spPr>
            <a:xfrm rot="5400000">
              <a:off x="2255844"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36" name="Elipse 135"/>
            <p:cNvSpPr/>
            <p:nvPr/>
          </p:nvSpPr>
          <p:spPr>
            <a:xfrm>
              <a:off x="3295284"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7" name="Elipse 136"/>
            <p:cNvSpPr/>
            <p:nvPr/>
          </p:nvSpPr>
          <p:spPr>
            <a:xfrm>
              <a:off x="2655374" y="3353002"/>
              <a:ext cx="107652" cy="1076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8" name="Conector reto 137"/>
            <p:cNvCxnSpPr/>
            <p:nvPr/>
          </p:nvCxnSpPr>
          <p:spPr>
            <a:xfrm flipH="1">
              <a:off x="1761228"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39" name="CaixaDeTexto 138"/>
            <p:cNvSpPr txBox="1"/>
            <p:nvPr/>
          </p:nvSpPr>
          <p:spPr>
            <a:xfrm>
              <a:off x="873094" y="3537923"/>
              <a:ext cx="928459" cy="276999"/>
            </a:xfrm>
            <a:prstGeom prst="rect">
              <a:avLst/>
            </a:prstGeom>
            <a:noFill/>
          </p:spPr>
          <p:txBody>
            <a:bodyPr wrap="none" rtlCol="0">
              <a:spAutoFit/>
            </a:bodyPr>
            <a:lstStyle/>
            <a:p>
              <a:r>
                <a:rPr lang="pt-BR" sz="1200" dirty="0"/>
                <a:t>10.17.13.98</a:t>
              </a:r>
            </a:p>
          </p:txBody>
        </p:sp>
        <p:sp>
          <p:nvSpPr>
            <p:cNvPr id="140" name="CaixaDeTexto 139"/>
            <p:cNvSpPr txBox="1"/>
            <p:nvPr/>
          </p:nvSpPr>
          <p:spPr>
            <a:xfrm>
              <a:off x="2428551" y="4360946"/>
              <a:ext cx="367408" cy="307777"/>
            </a:xfrm>
            <a:prstGeom prst="rect">
              <a:avLst/>
            </a:prstGeom>
            <a:noFill/>
          </p:spPr>
          <p:txBody>
            <a:bodyPr wrap="none" rtlCol="0">
              <a:spAutoFit/>
            </a:bodyPr>
            <a:lstStyle/>
            <a:p>
              <a:r>
                <a:rPr lang="pt-BR" sz="1400" dirty="0"/>
                <a:t>80</a:t>
              </a:r>
            </a:p>
          </p:txBody>
        </p:sp>
        <p:sp>
          <p:nvSpPr>
            <p:cNvPr id="141" name="CaixaDeTexto 140"/>
            <p:cNvSpPr txBox="1"/>
            <p:nvPr/>
          </p:nvSpPr>
          <p:spPr>
            <a:xfrm>
              <a:off x="2434560" y="5102538"/>
              <a:ext cx="367408" cy="307777"/>
            </a:xfrm>
            <a:prstGeom prst="rect">
              <a:avLst/>
            </a:prstGeom>
            <a:noFill/>
          </p:spPr>
          <p:txBody>
            <a:bodyPr wrap="none" rtlCol="0">
              <a:spAutoFit/>
            </a:bodyPr>
            <a:lstStyle/>
            <a:p>
              <a:r>
                <a:rPr lang="pt-BR" sz="1400" dirty="0"/>
                <a:t>80</a:t>
              </a:r>
            </a:p>
          </p:txBody>
        </p:sp>
        <p:sp>
          <p:nvSpPr>
            <p:cNvPr id="142" name="Retângulo 141"/>
            <p:cNvSpPr/>
            <p:nvPr/>
          </p:nvSpPr>
          <p:spPr>
            <a:xfrm>
              <a:off x="4135846"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3" name="Retângulo 142"/>
            <p:cNvSpPr/>
            <p:nvPr/>
          </p:nvSpPr>
          <p:spPr>
            <a:xfrm>
              <a:off x="4351154"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1</a:t>
              </a:r>
            </a:p>
          </p:txBody>
        </p:sp>
        <p:sp>
          <p:nvSpPr>
            <p:cNvPr id="144" name="Retângulo 143"/>
            <p:cNvSpPr/>
            <p:nvPr/>
          </p:nvSpPr>
          <p:spPr>
            <a:xfrm>
              <a:off x="4351154"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App</a:t>
              </a:r>
              <a:r>
                <a:rPr lang="pt-BR" dirty="0"/>
                <a:t> 2</a:t>
              </a:r>
            </a:p>
          </p:txBody>
        </p:sp>
        <p:cxnSp>
          <p:nvCxnSpPr>
            <p:cNvPr id="145" name="Conector reto 144"/>
            <p:cNvCxnSpPr/>
            <p:nvPr/>
          </p:nvCxnSpPr>
          <p:spPr>
            <a:xfrm flipV="1">
              <a:off x="5965947"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6" name="CaixaDeTexto 145"/>
            <p:cNvSpPr txBox="1"/>
            <p:nvPr/>
          </p:nvSpPr>
          <p:spPr>
            <a:xfrm>
              <a:off x="6029214" y="3291796"/>
              <a:ext cx="550151" cy="307777"/>
            </a:xfrm>
            <a:prstGeom prst="rect">
              <a:avLst/>
            </a:prstGeom>
            <a:noFill/>
          </p:spPr>
          <p:txBody>
            <a:bodyPr wrap="none" rtlCol="0">
              <a:spAutoFit/>
            </a:bodyPr>
            <a:lstStyle/>
            <a:p>
              <a:r>
                <a:rPr lang="pt-BR" sz="1400" dirty="0"/>
                <a:t>8017</a:t>
              </a:r>
            </a:p>
          </p:txBody>
        </p:sp>
        <p:cxnSp>
          <p:nvCxnSpPr>
            <p:cNvPr id="147" name="Conector reto 146"/>
            <p:cNvCxnSpPr/>
            <p:nvPr/>
          </p:nvCxnSpPr>
          <p:spPr>
            <a:xfrm flipV="1">
              <a:off x="6610716"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8" name="CaixaDeTexto 147"/>
            <p:cNvSpPr txBox="1"/>
            <p:nvPr/>
          </p:nvSpPr>
          <p:spPr>
            <a:xfrm>
              <a:off x="6665693" y="3297284"/>
              <a:ext cx="550151" cy="307777"/>
            </a:xfrm>
            <a:prstGeom prst="rect">
              <a:avLst/>
            </a:prstGeom>
            <a:noFill/>
          </p:spPr>
          <p:txBody>
            <a:bodyPr wrap="none" rtlCol="0">
              <a:spAutoFit/>
            </a:bodyPr>
            <a:lstStyle/>
            <a:p>
              <a:r>
                <a:rPr lang="pt-BR" sz="1400" dirty="0"/>
                <a:t>8021</a:t>
              </a:r>
            </a:p>
          </p:txBody>
        </p:sp>
        <p:cxnSp>
          <p:nvCxnSpPr>
            <p:cNvPr id="149" name="Conector angulado 148"/>
            <p:cNvCxnSpPr>
              <a:endCxn id="143" idx="3"/>
            </p:cNvCxnSpPr>
            <p:nvPr/>
          </p:nvCxnSpPr>
          <p:spPr>
            <a:xfrm rot="5400000">
              <a:off x="5566729"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50" name="Conector angulado 149"/>
            <p:cNvCxnSpPr>
              <a:endCxn id="144" idx="3"/>
            </p:cNvCxnSpPr>
            <p:nvPr/>
          </p:nvCxnSpPr>
          <p:spPr>
            <a:xfrm rot="5400000">
              <a:off x="5518597"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51" name="Elipse 150"/>
            <p:cNvSpPr/>
            <p:nvPr/>
          </p:nvSpPr>
          <p:spPr>
            <a:xfrm>
              <a:off x="6558037"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2" name="Elipse 151"/>
            <p:cNvSpPr/>
            <p:nvPr/>
          </p:nvSpPr>
          <p:spPr>
            <a:xfrm>
              <a:off x="5918128"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3" name="Conector reto 152"/>
            <p:cNvCxnSpPr/>
            <p:nvPr/>
          </p:nvCxnSpPr>
          <p:spPr>
            <a:xfrm flipH="1">
              <a:off x="5023981"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54" name="CaixaDeTexto 153"/>
            <p:cNvSpPr txBox="1"/>
            <p:nvPr/>
          </p:nvSpPr>
          <p:spPr>
            <a:xfrm>
              <a:off x="4135849" y="3537923"/>
              <a:ext cx="1007007" cy="276999"/>
            </a:xfrm>
            <a:prstGeom prst="rect">
              <a:avLst/>
            </a:prstGeom>
            <a:noFill/>
          </p:spPr>
          <p:txBody>
            <a:bodyPr wrap="none" rtlCol="0">
              <a:spAutoFit/>
            </a:bodyPr>
            <a:lstStyle/>
            <a:p>
              <a:r>
                <a:rPr lang="pt-BR" sz="1200" dirty="0"/>
                <a:t>10.17.13.214</a:t>
              </a:r>
            </a:p>
          </p:txBody>
        </p:sp>
        <p:sp>
          <p:nvSpPr>
            <p:cNvPr id="155" name="CaixaDeTexto 154"/>
            <p:cNvSpPr txBox="1"/>
            <p:nvPr/>
          </p:nvSpPr>
          <p:spPr>
            <a:xfrm>
              <a:off x="5691305" y="4360946"/>
              <a:ext cx="367408" cy="307777"/>
            </a:xfrm>
            <a:prstGeom prst="rect">
              <a:avLst/>
            </a:prstGeom>
            <a:noFill/>
          </p:spPr>
          <p:txBody>
            <a:bodyPr wrap="none" rtlCol="0">
              <a:spAutoFit/>
            </a:bodyPr>
            <a:lstStyle/>
            <a:p>
              <a:r>
                <a:rPr lang="pt-BR" sz="1400" dirty="0"/>
                <a:t>80</a:t>
              </a:r>
            </a:p>
          </p:txBody>
        </p:sp>
        <p:sp>
          <p:nvSpPr>
            <p:cNvPr id="156" name="CaixaDeTexto 155"/>
            <p:cNvSpPr txBox="1"/>
            <p:nvPr/>
          </p:nvSpPr>
          <p:spPr>
            <a:xfrm>
              <a:off x="5697313" y="5102538"/>
              <a:ext cx="367408" cy="307777"/>
            </a:xfrm>
            <a:prstGeom prst="rect">
              <a:avLst/>
            </a:prstGeom>
            <a:noFill/>
          </p:spPr>
          <p:txBody>
            <a:bodyPr wrap="none" rtlCol="0">
              <a:spAutoFit/>
            </a:bodyPr>
            <a:lstStyle/>
            <a:p>
              <a:r>
                <a:rPr lang="pt-BR" sz="1400" dirty="0"/>
                <a:t>80</a:t>
              </a:r>
            </a:p>
          </p:txBody>
        </p:sp>
        <p:cxnSp>
          <p:nvCxnSpPr>
            <p:cNvPr id="157" name="Conector reto 156"/>
            <p:cNvCxnSpPr/>
            <p:nvPr/>
          </p:nvCxnSpPr>
          <p:spPr>
            <a:xfrm flipH="1" flipV="1">
              <a:off x="7421008" y="4923326"/>
              <a:ext cx="382505" cy="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58" name="Retângulo 157"/>
            <p:cNvSpPr/>
            <p:nvPr/>
          </p:nvSpPr>
          <p:spPr>
            <a:xfrm>
              <a:off x="1256080"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1</a:t>
              </a:r>
            </a:p>
          </p:txBody>
        </p:sp>
        <p:cxnSp>
          <p:nvCxnSpPr>
            <p:cNvPr id="159" name="Conector reto 158"/>
            <p:cNvCxnSpPr>
              <a:stCxn id="158" idx="0"/>
            </p:cNvCxnSpPr>
            <p:nvPr/>
          </p:nvCxnSpPr>
          <p:spPr>
            <a:xfrm flipH="1" flipV="1">
              <a:off x="1638582"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1584757"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1" name="Retângulo 160"/>
            <p:cNvSpPr/>
            <p:nvPr/>
          </p:nvSpPr>
          <p:spPr>
            <a:xfrm>
              <a:off x="2965455" y="1789404"/>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2</a:t>
              </a:r>
            </a:p>
          </p:txBody>
        </p:sp>
        <p:grpSp>
          <p:nvGrpSpPr>
            <p:cNvPr id="162" name="Grupo 161"/>
            <p:cNvGrpSpPr/>
            <p:nvPr/>
          </p:nvGrpSpPr>
          <p:grpSpPr>
            <a:xfrm>
              <a:off x="3294132" y="1334762"/>
              <a:ext cx="107652" cy="443981"/>
              <a:chOff x="1974431" y="873005"/>
              <a:chExt cx="113232" cy="466994"/>
            </a:xfrm>
          </p:grpSpPr>
          <p:cxnSp>
            <p:nvCxnSpPr>
              <p:cNvPr id="195" name="Conector reto 194"/>
              <p:cNvCxnSpPr/>
              <p:nvPr/>
            </p:nvCxnSpPr>
            <p:spPr>
              <a:xfrm flipV="1">
                <a:off x="2029837" y="943684"/>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6" name="Elipse 195"/>
              <p:cNvSpPr/>
              <p:nvPr/>
            </p:nvSpPr>
            <p:spPr>
              <a:xfrm>
                <a:off x="1974431" y="873005"/>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63" name="Retângulo 162"/>
            <p:cNvSpPr/>
            <p:nvPr/>
          </p:nvSpPr>
          <p:spPr>
            <a:xfrm>
              <a:off x="7421006"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App</a:t>
              </a:r>
              <a:r>
                <a:rPr lang="pt-BR" dirty="0">
                  <a:solidFill>
                    <a:schemeClr val="tx1"/>
                  </a:solidFill>
                </a:rPr>
                <a:t> N</a:t>
              </a:r>
            </a:p>
          </p:txBody>
        </p:sp>
        <p:cxnSp>
          <p:nvCxnSpPr>
            <p:cNvPr id="164" name="Conector reto 163"/>
            <p:cNvCxnSpPr>
              <a:stCxn id="163" idx="0"/>
            </p:cNvCxnSpPr>
            <p:nvPr/>
          </p:nvCxnSpPr>
          <p:spPr>
            <a:xfrm flipH="1" flipV="1">
              <a:off x="7803509"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5" name="Elipse 164"/>
            <p:cNvSpPr/>
            <p:nvPr/>
          </p:nvSpPr>
          <p:spPr>
            <a:xfrm>
              <a:off x="7749684"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6" name="Conector angulado 165"/>
            <p:cNvCxnSpPr>
              <a:stCxn id="103" idx="1"/>
              <a:endCxn id="160" idx="0"/>
            </p:cNvCxnSpPr>
            <p:nvPr/>
          </p:nvCxnSpPr>
          <p:spPr>
            <a:xfrm rot="10800000" flipH="1">
              <a:off x="1088398" y="1334761"/>
              <a:ext cx="550185" cy="3728155"/>
            </a:xfrm>
            <a:prstGeom prst="bentConnector4">
              <a:avLst>
                <a:gd name="adj1" fmla="val -119456"/>
                <a:gd name="adj2" fmla="val 106132"/>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67" name="Conector reto 166"/>
            <p:cNvCxnSpPr/>
            <p:nvPr/>
          </p:nvCxnSpPr>
          <p:spPr>
            <a:xfrm flipV="1">
              <a:off x="1088398" y="4056653"/>
              <a:ext cx="1346162" cy="5343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8" name="Conector reto 167"/>
            <p:cNvCxnSpPr/>
            <p:nvPr/>
          </p:nvCxnSpPr>
          <p:spPr>
            <a:xfrm>
              <a:off x="1082389" y="4056653"/>
              <a:ext cx="1346162" cy="5343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9" name="Conector angulado 168"/>
            <p:cNvCxnSpPr/>
            <p:nvPr/>
          </p:nvCxnSpPr>
          <p:spPr>
            <a:xfrm>
              <a:off x="2021088" y="2715404"/>
              <a:ext cx="688112" cy="63760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0" name="Conector angulado 169"/>
            <p:cNvCxnSpPr/>
            <p:nvPr/>
          </p:nvCxnSpPr>
          <p:spPr>
            <a:xfrm>
              <a:off x="2021091" y="2544255"/>
              <a:ext cx="3950865" cy="80875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1" name="Conector angulado 170"/>
            <p:cNvCxnSpPr/>
            <p:nvPr/>
          </p:nvCxnSpPr>
          <p:spPr>
            <a:xfrm rot="16200000" flipV="1">
              <a:off x="2817005" y="2807527"/>
              <a:ext cx="1063263" cy="953"/>
            </a:xfrm>
            <a:prstGeom prst="bentConnector3">
              <a:avLst>
                <a:gd name="adj1" fmla="val 50000"/>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4" name="Conector angulado 193"/>
            <p:cNvCxnSpPr/>
            <p:nvPr/>
          </p:nvCxnSpPr>
          <p:spPr>
            <a:xfrm rot="16200000" flipV="1">
              <a:off x="4515855" y="1243624"/>
              <a:ext cx="1310623" cy="2881399"/>
            </a:xfrm>
            <a:prstGeom prst="bentConnector2">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12190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6519734"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5A7612D3-F06D-488A-B9B1-1DB6F81F5091}"/>
              </a:ext>
            </a:extLst>
          </p:cNvPr>
          <p:cNvSpPr txBox="1"/>
          <p:nvPr/>
        </p:nvSpPr>
        <p:spPr>
          <a:xfrm>
            <a:off x="4137258" y="3741445"/>
            <a:ext cx="9416715" cy="2308324"/>
          </a:xfrm>
          <a:prstGeom prst="rect">
            <a:avLst/>
          </a:prstGeom>
          <a:noFill/>
        </p:spPr>
        <p:txBody>
          <a:bodyPr wrap="square" rtlCol="0">
            <a:spAutoFit/>
          </a:bodyPr>
          <a:lstStyle/>
          <a:p>
            <a:pPr algn="ctr"/>
            <a:r>
              <a:rPr lang="pt-BR" sz="3600" dirty="0"/>
              <a:t>O gerenciamento de endereços e portas em escala é muito difícil de realizar, além de expor os usuários à questões de nível de cluster que fogem de seus controles.</a:t>
            </a: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0067129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6519734"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pic>
        <p:nvPicPr>
          <p:cNvPr id="5" name="Gráfico 4">
            <a:extLst>
              <a:ext uri="{FF2B5EF4-FFF2-40B4-BE49-F238E27FC236}">
                <a16:creationId xmlns:a16="http://schemas.microsoft.com/office/drawing/2014/main" id="{9B304C37-3BA7-4B96-8652-905EF21F5E7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58355" y="2307771"/>
            <a:ext cx="4256953" cy="4271786"/>
          </a:xfrm>
          <a:prstGeom prst="rect">
            <a:avLst/>
          </a:prstGeom>
        </p:spPr>
      </p:pic>
      <p:sp>
        <p:nvSpPr>
          <p:cNvPr id="8" name="CaixaDeTexto 7">
            <a:extLst>
              <a:ext uri="{FF2B5EF4-FFF2-40B4-BE49-F238E27FC236}">
                <a16:creationId xmlns:a16="http://schemas.microsoft.com/office/drawing/2014/main" id="{7A93A9E4-1B7A-4FE3-8BA2-4F12A95996C8}"/>
              </a:ext>
            </a:extLst>
          </p:cNvPr>
          <p:cNvSpPr txBox="1"/>
          <p:nvPr/>
        </p:nvSpPr>
        <p:spPr>
          <a:xfrm>
            <a:off x="3877176" y="2126663"/>
            <a:ext cx="6555897" cy="6740307"/>
          </a:xfrm>
          <a:prstGeom prst="rect">
            <a:avLst/>
          </a:prstGeom>
          <a:noFill/>
        </p:spPr>
        <p:txBody>
          <a:bodyPr wrap="none" rtlCol="0">
            <a:spAutoFit/>
          </a:bodyPr>
          <a:lstStyle/>
          <a:p>
            <a:pPr marL="285750" indent="-285750">
              <a:buFont typeface="Arial" panose="020B0604020202020204" pitchFamily="34" charset="0"/>
              <a:buChar char="•"/>
            </a:pPr>
            <a:r>
              <a:rPr lang="pt-BR" sz="2400" dirty="0"/>
              <a:t>ACI (Cisco </a:t>
            </a:r>
            <a:r>
              <a:rPr lang="pt-BR" sz="2400" dirty="0" err="1"/>
              <a:t>Application</a:t>
            </a:r>
            <a:r>
              <a:rPr lang="pt-BR" sz="2400" dirty="0"/>
              <a:t> </a:t>
            </a:r>
            <a:r>
              <a:rPr lang="pt-BR" sz="2400" dirty="0" err="1"/>
              <a:t>Centric</a:t>
            </a:r>
            <a:r>
              <a:rPr lang="pt-BR" sz="2400" dirty="0"/>
              <a:t> </a:t>
            </a:r>
            <a:r>
              <a:rPr lang="pt-BR" sz="2400" dirty="0" err="1"/>
              <a:t>Infrastructure</a:t>
            </a:r>
            <a:r>
              <a:rPr lang="pt-BR" sz="2400" dirty="0"/>
              <a:t>)</a:t>
            </a:r>
          </a:p>
          <a:p>
            <a:pPr marL="285750" indent="-285750">
              <a:buFont typeface="Arial" panose="020B0604020202020204" pitchFamily="34" charset="0"/>
              <a:buChar char="•"/>
            </a:pPr>
            <a:r>
              <a:rPr lang="pt-BR" sz="2400" dirty="0"/>
              <a:t>Big Cloud </a:t>
            </a:r>
            <a:r>
              <a:rPr lang="pt-BR" sz="2400" dirty="0" err="1"/>
              <a:t>Fabric</a:t>
            </a:r>
            <a:r>
              <a:rPr lang="pt-BR" sz="2400" dirty="0"/>
              <a:t> </a:t>
            </a:r>
            <a:r>
              <a:rPr lang="pt-BR" sz="2400" dirty="0" err="1"/>
              <a:t>from</a:t>
            </a:r>
            <a:r>
              <a:rPr lang="pt-BR" sz="2400" dirty="0"/>
              <a:t> Big Switch Networks</a:t>
            </a:r>
          </a:p>
          <a:p>
            <a:pPr marL="285750" indent="-285750">
              <a:buFont typeface="Arial" panose="020B0604020202020204" pitchFamily="34" charset="0"/>
              <a:buChar char="•"/>
            </a:pPr>
            <a:r>
              <a:rPr lang="pt-BR" sz="2400" dirty="0" err="1"/>
              <a:t>Cilium</a:t>
            </a:r>
            <a:endParaRPr lang="pt-BR" sz="2400" dirty="0"/>
          </a:p>
          <a:p>
            <a:pPr marL="285750" indent="-285750">
              <a:buFont typeface="Arial" panose="020B0604020202020204" pitchFamily="34" charset="0"/>
              <a:buChar char="•"/>
            </a:pPr>
            <a:r>
              <a:rPr lang="pt-BR" sz="2400" dirty="0" err="1"/>
              <a:t>Contiv</a:t>
            </a:r>
            <a:endParaRPr lang="pt-BR" sz="2400" dirty="0"/>
          </a:p>
          <a:p>
            <a:pPr marL="285750" indent="-285750">
              <a:buFont typeface="Arial" panose="020B0604020202020204" pitchFamily="34" charset="0"/>
              <a:buChar char="•"/>
            </a:pPr>
            <a:r>
              <a:rPr lang="pt-BR" sz="2400" dirty="0" err="1"/>
              <a:t>Contrail</a:t>
            </a:r>
            <a:endParaRPr lang="pt-BR" sz="2400" dirty="0"/>
          </a:p>
          <a:p>
            <a:pPr marL="285750" indent="-285750">
              <a:buFont typeface="Arial" panose="020B0604020202020204" pitchFamily="34" charset="0"/>
              <a:buChar char="•"/>
            </a:pPr>
            <a:r>
              <a:rPr lang="pt-BR" sz="2400" b="1" i="1" dirty="0" err="1"/>
              <a:t>Flannel</a:t>
            </a:r>
            <a:endParaRPr lang="pt-BR" sz="2400" b="1" i="1" dirty="0"/>
          </a:p>
          <a:p>
            <a:pPr marL="285750" indent="-285750">
              <a:buFont typeface="Arial" panose="020B0604020202020204" pitchFamily="34" charset="0"/>
              <a:buChar char="•"/>
            </a:pPr>
            <a:r>
              <a:rPr lang="pt-BR" sz="2400" b="1" i="1" dirty="0"/>
              <a:t>Google Compute </a:t>
            </a:r>
            <a:r>
              <a:rPr lang="pt-BR" sz="2400" b="1" i="1" dirty="0" err="1"/>
              <a:t>Engine</a:t>
            </a:r>
            <a:r>
              <a:rPr lang="pt-BR" sz="2400" b="1" i="1" dirty="0"/>
              <a:t> (GCE)</a:t>
            </a:r>
          </a:p>
          <a:p>
            <a:pPr marL="285750" indent="-285750">
              <a:buFont typeface="Arial" panose="020B0604020202020204" pitchFamily="34" charset="0"/>
              <a:buChar char="•"/>
            </a:pPr>
            <a:r>
              <a:rPr lang="pt-BR" sz="2400" dirty="0" err="1"/>
              <a:t>Kube-router</a:t>
            </a:r>
            <a:endParaRPr lang="pt-BR" sz="2400" dirty="0"/>
          </a:p>
          <a:p>
            <a:pPr marL="285750" indent="-285750">
              <a:buFont typeface="Arial" panose="020B0604020202020204" pitchFamily="34" charset="0"/>
              <a:buChar char="•"/>
            </a:pPr>
            <a:r>
              <a:rPr lang="pt-BR" sz="2400" dirty="0"/>
              <a:t>L2 networks </a:t>
            </a:r>
            <a:r>
              <a:rPr lang="pt-BR" sz="2400" dirty="0" err="1"/>
              <a:t>and</a:t>
            </a:r>
            <a:r>
              <a:rPr lang="pt-BR" sz="2400" dirty="0"/>
              <a:t> </a:t>
            </a:r>
            <a:r>
              <a:rPr lang="pt-BR" sz="2400" dirty="0" err="1"/>
              <a:t>linux</a:t>
            </a:r>
            <a:r>
              <a:rPr lang="pt-BR" sz="2400" dirty="0"/>
              <a:t> </a:t>
            </a:r>
            <a:r>
              <a:rPr lang="pt-BR" sz="2400" dirty="0" err="1"/>
              <a:t>bridging</a:t>
            </a:r>
            <a:endParaRPr lang="pt-BR" sz="2400" dirty="0"/>
          </a:p>
          <a:p>
            <a:pPr marL="285750" indent="-285750">
              <a:buFont typeface="Arial" panose="020B0604020202020204" pitchFamily="34" charset="0"/>
              <a:buChar char="•"/>
            </a:pPr>
            <a:r>
              <a:rPr lang="pt-BR" sz="2400" dirty="0" err="1"/>
              <a:t>Multus</a:t>
            </a:r>
            <a:r>
              <a:rPr lang="pt-BR" sz="2400" dirty="0"/>
              <a:t> (a </a:t>
            </a:r>
            <a:r>
              <a:rPr lang="pt-BR" sz="2400" dirty="0" err="1"/>
              <a:t>Multi</a:t>
            </a:r>
            <a:r>
              <a:rPr lang="pt-BR" sz="2400" dirty="0"/>
              <a:t> Network plugin)</a:t>
            </a:r>
          </a:p>
          <a:p>
            <a:pPr marL="285750" indent="-285750">
              <a:buFont typeface="Arial" panose="020B0604020202020204" pitchFamily="34" charset="0"/>
              <a:buChar char="•"/>
            </a:pPr>
            <a:r>
              <a:rPr lang="pt-BR" sz="2400" dirty="0"/>
              <a:t>NSX-T</a:t>
            </a:r>
          </a:p>
          <a:p>
            <a:pPr marL="285750" indent="-285750">
              <a:buFont typeface="Arial" panose="020B0604020202020204" pitchFamily="34" charset="0"/>
              <a:buChar char="•"/>
            </a:pPr>
            <a:r>
              <a:rPr lang="pt-BR" sz="2400" dirty="0" err="1"/>
              <a:t>Nuage</a:t>
            </a:r>
            <a:r>
              <a:rPr lang="pt-BR" sz="2400" dirty="0"/>
              <a:t> Networks VCS (</a:t>
            </a:r>
            <a:r>
              <a:rPr lang="pt-BR" sz="2400" dirty="0" err="1"/>
              <a:t>Virtualized</a:t>
            </a:r>
            <a:r>
              <a:rPr lang="pt-BR" sz="2400" dirty="0"/>
              <a:t> Cloud Services)</a:t>
            </a:r>
          </a:p>
          <a:p>
            <a:pPr marL="285750" indent="-285750">
              <a:buFont typeface="Arial" panose="020B0604020202020204" pitchFamily="34" charset="0"/>
              <a:buChar char="•"/>
            </a:pPr>
            <a:r>
              <a:rPr lang="pt-BR" sz="2400" dirty="0" err="1"/>
              <a:t>OpenVSwitch</a:t>
            </a:r>
            <a:endParaRPr lang="pt-BR" sz="2400" dirty="0"/>
          </a:p>
          <a:p>
            <a:pPr marL="285750" indent="-285750">
              <a:buFont typeface="Arial" panose="020B0604020202020204" pitchFamily="34" charset="0"/>
              <a:buChar char="•"/>
            </a:pPr>
            <a:r>
              <a:rPr lang="pt-BR" sz="2400" dirty="0"/>
              <a:t>OVN (Open Virtual Networking)</a:t>
            </a:r>
          </a:p>
          <a:p>
            <a:pPr marL="285750" indent="-285750">
              <a:buFont typeface="Arial" panose="020B0604020202020204" pitchFamily="34" charset="0"/>
              <a:buChar char="•"/>
            </a:pPr>
            <a:r>
              <a:rPr lang="pt-BR" sz="2400" dirty="0"/>
              <a:t>Project </a:t>
            </a:r>
            <a:r>
              <a:rPr lang="pt-BR" sz="2400" dirty="0" err="1"/>
              <a:t>Calico</a:t>
            </a:r>
            <a:endParaRPr lang="pt-BR" sz="2400" dirty="0"/>
          </a:p>
          <a:p>
            <a:pPr marL="285750" indent="-285750">
              <a:buFont typeface="Arial" panose="020B0604020202020204" pitchFamily="34" charset="0"/>
              <a:buChar char="•"/>
            </a:pPr>
            <a:r>
              <a:rPr lang="pt-BR" sz="2400" dirty="0"/>
              <a:t>Romana</a:t>
            </a:r>
          </a:p>
          <a:p>
            <a:pPr marL="285750" indent="-285750">
              <a:buFont typeface="Arial" panose="020B0604020202020204" pitchFamily="34" charset="0"/>
              <a:buChar char="•"/>
            </a:pPr>
            <a:r>
              <a:rPr lang="pt-BR" sz="2400" dirty="0" err="1"/>
              <a:t>Weave</a:t>
            </a:r>
            <a:r>
              <a:rPr lang="pt-BR" sz="2400" dirty="0"/>
              <a:t> Net </a:t>
            </a:r>
            <a:r>
              <a:rPr lang="pt-BR" sz="2400" dirty="0" err="1"/>
              <a:t>from</a:t>
            </a:r>
            <a:r>
              <a:rPr lang="pt-BR" sz="2400" dirty="0"/>
              <a:t> </a:t>
            </a:r>
            <a:r>
              <a:rPr lang="pt-BR" sz="2400" dirty="0" err="1"/>
              <a:t>Weaveworks</a:t>
            </a:r>
            <a:endParaRPr lang="pt-BR" sz="2400" dirty="0"/>
          </a:p>
          <a:p>
            <a:pPr marL="285750" indent="-285750">
              <a:buFont typeface="Arial" panose="020B0604020202020204" pitchFamily="34" charset="0"/>
              <a:buChar char="•"/>
            </a:pPr>
            <a:r>
              <a:rPr lang="pt-BR" sz="2400" dirty="0"/>
              <a:t>CNI-</a:t>
            </a:r>
            <a:r>
              <a:rPr lang="pt-BR" sz="2400" dirty="0" err="1"/>
              <a:t>Genie</a:t>
            </a:r>
            <a:r>
              <a:rPr lang="pt-BR" sz="2400" dirty="0"/>
              <a:t> </a:t>
            </a:r>
            <a:r>
              <a:rPr lang="pt-BR" sz="2400" dirty="0" err="1"/>
              <a:t>from</a:t>
            </a:r>
            <a:r>
              <a:rPr lang="pt-BR" sz="2400" dirty="0"/>
              <a:t> </a:t>
            </a:r>
            <a:r>
              <a:rPr lang="pt-BR" sz="2400" dirty="0" err="1"/>
              <a:t>Huawei</a:t>
            </a:r>
            <a:endParaRPr lang="pt-BR" sz="2400" dirty="0"/>
          </a:p>
        </p:txBody>
      </p:sp>
      <p:sp>
        <p:nvSpPr>
          <p:cNvPr id="9" name="CaixaDeTexto 8">
            <a:extLst>
              <a:ext uri="{FF2B5EF4-FFF2-40B4-BE49-F238E27FC236}">
                <a16:creationId xmlns:a16="http://schemas.microsoft.com/office/drawing/2014/main" id="{05705D83-1328-4D1B-B1F0-0A8A50DE9430}"/>
              </a:ext>
            </a:extLst>
          </p:cNvPr>
          <p:cNvSpPr txBox="1"/>
          <p:nvPr/>
        </p:nvSpPr>
        <p:spPr>
          <a:xfrm>
            <a:off x="12680999" y="598854"/>
            <a:ext cx="1516762" cy="1200329"/>
          </a:xfrm>
          <a:prstGeom prst="rect">
            <a:avLst/>
          </a:prstGeom>
          <a:noFill/>
        </p:spPr>
        <p:txBody>
          <a:bodyPr wrap="none" rtlCol="0">
            <a:spAutoFit/>
          </a:bodyPr>
          <a:lstStyle/>
          <a:p>
            <a:r>
              <a:rPr lang="en-US" sz="7200" b="1" i="1" dirty="0"/>
              <a:t>CNI</a:t>
            </a:r>
            <a:endParaRPr lang="pt-BR" sz="7200" b="1" i="1" dirty="0"/>
          </a:p>
        </p:txBody>
      </p:sp>
      <p:grpSp>
        <p:nvGrpSpPr>
          <p:cNvPr id="35" name="Grupo 34"/>
          <p:cNvGrpSpPr/>
          <p:nvPr/>
        </p:nvGrpSpPr>
        <p:grpSpPr>
          <a:xfrm>
            <a:off x="-1704" y="2034929"/>
            <a:ext cx="3460243" cy="7181624"/>
            <a:chOff x="-1704" y="2034929"/>
            <a:chExt cx="3460243" cy="7181624"/>
          </a:xfrm>
        </p:grpSpPr>
        <p:sp>
          <p:nvSpPr>
            <p:cNvPr id="37" name="Retângulo 36">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tângulo 37">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5" name="Retângulo 44">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7"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8844316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6519734"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Modelo</a:t>
            </a:r>
            <a:r>
              <a:rPr lang="en-US" sz="3600" i="1" dirty="0">
                <a:latin typeface="Arial" panose="020B0604020202020204" pitchFamily="34" charset="0"/>
                <a:cs typeface="Arial" panose="020B0604020202020204" pitchFamily="34" charset="0"/>
              </a:rPr>
              <a:t> de </a:t>
            </a:r>
            <a:r>
              <a:rPr lang="en-US" sz="3600" i="1" dirty="0" err="1">
                <a:latin typeface="Arial" panose="020B0604020202020204" pitchFamily="34" charset="0"/>
                <a:cs typeface="Arial" panose="020B0604020202020204" pitchFamily="34" charset="0"/>
              </a:rPr>
              <a:t>rede</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5A7612D3-F06D-488A-B9B1-1DB6F81F5091}"/>
              </a:ext>
            </a:extLst>
          </p:cNvPr>
          <p:cNvSpPr txBox="1"/>
          <p:nvPr/>
        </p:nvSpPr>
        <p:spPr>
          <a:xfrm>
            <a:off x="3880584" y="2240128"/>
            <a:ext cx="10317177" cy="6247864"/>
          </a:xfrm>
          <a:prstGeom prst="rect">
            <a:avLst/>
          </a:prstGeom>
          <a:noFill/>
        </p:spPr>
        <p:txBody>
          <a:bodyPr wrap="square" rtlCol="0">
            <a:spAutoFit/>
          </a:bodyPr>
          <a:lstStyle/>
          <a:p>
            <a:r>
              <a:rPr lang="pt-BR" sz="3600" dirty="0"/>
              <a:t>O </a:t>
            </a:r>
            <a:r>
              <a:rPr lang="pt-BR" sz="3600" dirty="0" err="1"/>
              <a:t>Kubernetes</a:t>
            </a:r>
            <a:r>
              <a:rPr lang="pt-BR" sz="3600" dirty="0"/>
              <a:t> impõe os seguintes fundamentos para implementação de rede:</a:t>
            </a:r>
          </a:p>
          <a:p>
            <a:endParaRPr lang="pt-BR" sz="3600" dirty="0"/>
          </a:p>
          <a:p>
            <a:pPr marL="571500" indent="-571500">
              <a:spcAft>
                <a:spcPts val="2400"/>
              </a:spcAft>
              <a:buFont typeface="Wingdings" panose="05000000000000000000" pitchFamily="2" charset="2"/>
              <a:buChar char="ü"/>
            </a:pPr>
            <a:r>
              <a:rPr lang="pt-BR" sz="3600" dirty="0"/>
              <a:t>Todos os contêineres devem ser capazes de se comunicar entre si sem utilização de NAT;</a:t>
            </a:r>
          </a:p>
          <a:p>
            <a:pPr marL="571500" indent="-571500">
              <a:spcAft>
                <a:spcPts val="2400"/>
              </a:spcAft>
              <a:buFont typeface="Wingdings" panose="05000000000000000000" pitchFamily="2" charset="2"/>
              <a:buChar char="ü"/>
            </a:pPr>
            <a:r>
              <a:rPr lang="pt-BR" sz="3600" dirty="0"/>
              <a:t>Todos os nós devem ser capaz de comunicar com todos os contêineres (e vice-versa), sem NAT;</a:t>
            </a:r>
          </a:p>
          <a:p>
            <a:pPr marL="571500" indent="-571500">
              <a:spcAft>
                <a:spcPts val="2400"/>
              </a:spcAft>
              <a:buFont typeface="Wingdings" panose="05000000000000000000" pitchFamily="2" charset="2"/>
              <a:buChar char="ü"/>
            </a:pPr>
            <a:r>
              <a:rPr lang="pt-BR" sz="3600" dirty="0"/>
              <a:t>O IP que o container enxerga a si próprio deve ser o mesmo que outros contêineres utilizam para enxergá-lo.</a:t>
            </a: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9162855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E3DB1FA-3B1E-4B3E-815D-C9276F102D5B}"/>
              </a:ext>
            </a:extLst>
          </p:cNvPr>
          <p:cNvSpPr/>
          <p:nvPr/>
        </p:nvSpPr>
        <p:spPr>
          <a:xfrm>
            <a:off x="0" y="513347"/>
            <a:ext cx="14630400" cy="5614737"/>
          </a:xfrm>
          <a:prstGeom prst="rect">
            <a:avLst/>
          </a:prstGeom>
          <a:solidFill>
            <a:srgbClr val="D2D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F25BAE37-4DC4-4111-B819-259266E95933}"/>
              </a:ext>
            </a:extLst>
          </p:cNvPr>
          <p:cNvSpPr txBox="1"/>
          <p:nvPr/>
        </p:nvSpPr>
        <p:spPr>
          <a:xfrm>
            <a:off x="1037283" y="6592984"/>
            <a:ext cx="1593706" cy="1015663"/>
          </a:xfrm>
          <a:prstGeom prst="rect">
            <a:avLst/>
          </a:prstGeom>
          <a:noFill/>
        </p:spPr>
        <p:txBody>
          <a:bodyPr wrap="none" rtlCol="0">
            <a:spAutoFit/>
          </a:bodyPr>
          <a:lstStyle/>
          <a:p>
            <a:pPr algn="ctr"/>
            <a:r>
              <a:rPr lang="en-US" sz="6000" b="1" i="1" dirty="0"/>
              <a:t>POD</a:t>
            </a:r>
            <a:endParaRPr lang="pt-BR" sz="6000" b="1" i="1" dirty="0"/>
          </a:p>
        </p:txBody>
      </p:sp>
      <p:pic>
        <p:nvPicPr>
          <p:cNvPr id="5" name="Picture 2" descr="http://blog.marcelocavalcante.net/imgs/kubernetes_logo.png">
            <a:extLst>
              <a:ext uri="{FF2B5EF4-FFF2-40B4-BE49-F238E27FC236}">
                <a16:creationId xmlns:a16="http://schemas.microsoft.com/office/drawing/2014/main" id="{8EBC1D7D-5D30-4AF6-BB0E-580A8B281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m 8">
            <a:extLst>
              <a:ext uri="{FF2B5EF4-FFF2-40B4-BE49-F238E27FC236}">
                <a16:creationId xmlns:a16="http://schemas.microsoft.com/office/drawing/2014/main" id="{5C2D3AF7-5A8D-454A-BD36-E9AC1FC6B969}"/>
              </a:ext>
            </a:extLst>
          </p:cNvPr>
          <p:cNvPicPr>
            <a:picLocks noChangeAspect="1"/>
          </p:cNvPicPr>
          <p:nvPr/>
        </p:nvPicPr>
        <p:blipFill rotWithShape="1">
          <a:blip r:embed="rId3"/>
          <a:srcRect l="9989"/>
          <a:stretch/>
        </p:blipFill>
        <p:spPr>
          <a:xfrm>
            <a:off x="3817596" y="1138237"/>
            <a:ext cx="10096500" cy="6867525"/>
          </a:xfrm>
          <a:prstGeom prst="rect">
            <a:avLst/>
          </a:prstGeom>
        </p:spPr>
      </p:pic>
    </p:spTree>
    <p:extLst>
      <p:ext uri="{BB962C8B-B14F-4D97-AF65-F5344CB8AC3E}">
        <p14:creationId xmlns:p14="http://schemas.microsoft.com/office/powerpoint/2010/main" val="1829096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118494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a:t>
            </a:r>
            <a:endParaRPr lang="pt-BR" sz="3600" i="1"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5A7612D3-F06D-488A-B9B1-1DB6F81F5091}"/>
              </a:ext>
            </a:extLst>
          </p:cNvPr>
          <p:cNvSpPr txBox="1"/>
          <p:nvPr/>
        </p:nvSpPr>
        <p:spPr>
          <a:xfrm>
            <a:off x="3880584" y="2366256"/>
            <a:ext cx="10317177" cy="4996240"/>
          </a:xfrm>
          <a:prstGeom prst="rect">
            <a:avLst/>
          </a:prstGeom>
          <a:noFill/>
        </p:spPr>
        <p:txBody>
          <a:bodyPr wrap="square" rtlCol="0">
            <a:spAutoFit/>
          </a:bodyPr>
          <a:lstStyle/>
          <a:p>
            <a:pPr marL="571500" indent="-571500">
              <a:spcBef>
                <a:spcPts val="3600"/>
              </a:spcBef>
              <a:spcAft>
                <a:spcPts val="3600"/>
              </a:spcAft>
              <a:buFont typeface="Wingdings" panose="05000000000000000000" pitchFamily="2" charset="2"/>
              <a:buChar char="ü"/>
            </a:pPr>
            <a:r>
              <a:rPr lang="pt-BR" sz="3600" dirty="0"/>
              <a:t>Um </a:t>
            </a:r>
            <a:r>
              <a:rPr lang="pt-BR" sz="3600" i="1" dirty="0"/>
              <a:t>POD</a:t>
            </a:r>
            <a:r>
              <a:rPr lang="pt-BR" sz="3600" dirty="0"/>
              <a:t> é um grupo de um ou mais contêineres que compartilham rede e armazenamento e possui uma especificação de como executar os contêineres.</a:t>
            </a:r>
          </a:p>
          <a:p>
            <a:pPr marL="571500" indent="-571500">
              <a:spcBef>
                <a:spcPts val="3600"/>
              </a:spcBef>
              <a:spcAft>
                <a:spcPts val="4400"/>
              </a:spcAft>
              <a:buFont typeface="Wingdings" panose="05000000000000000000" pitchFamily="2" charset="2"/>
              <a:buChar char="ü"/>
            </a:pPr>
            <a:r>
              <a:rPr lang="pt-BR" sz="3600" dirty="0"/>
              <a:t>Um </a:t>
            </a:r>
            <a:r>
              <a:rPr lang="pt-BR" sz="3600" i="1" dirty="0"/>
              <a:t>POD</a:t>
            </a:r>
            <a:r>
              <a:rPr lang="pt-BR" sz="3600" dirty="0"/>
              <a:t> modela um servidor lógico de uma aplicação específica – Na era </a:t>
            </a:r>
            <a:r>
              <a:rPr lang="pt-BR" sz="3600" dirty="0" err="1"/>
              <a:t>pré</a:t>
            </a:r>
            <a:r>
              <a:rPr lang="pt-BR" sz="3600" dirty="0"/>
              <a:t>-contêiner, é como um servidor físico ou virtual.</a:t>
            </a: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843446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118494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a:t>
            </a:r>
            <a:endParaRPr lang="pt-BR" sz="3600" i="1" dirty="0">
              <a:latin typeface="Arial" panose="020B0604020202020204" pitchFamily="34" charset="0"/>
              <a:cs typeface="Arial" panose="020B0604020202020204" pitchFamily="34" charset="0"/>
            </a:endParaRPr>
          </a:p>
        </p:txBody>
      </p:sp>
      <p:pic>
        <p:nvPicPr>
          <p:cNvPr id="11" name="Imagem 10">
            <a:extLst>
              <a:ext uri="{FF2B5EF4-FFF2-40B4-BE49-F238E27FC236}">
                <a16:creationId xmlns:a16="http://schemas.microsoft.com/office/drawing/2014/main" id="{DB75AD20-45D2-4936-99F1-CA39CD2C0C48}"/>
              </a:ext>
            </a:extLst>
          </p:cNvPr>
          <p:cNvPicPr>
            <a:picLocks noChangeAspect="1"/>
          </p:cNvPicPr>
          <p:nvPr/>
        </p:nvPicPr>
        <p:blipFill>
          <a:blip r:embed="rId5"/>
          <a:stretch>
            <a:fillRect/>
          </a:stretch>
        </p:blipFill>
        <p:spPr>
          <a:xfrm>
            <a:off x="3749040" y="2130552"/>
            <a:ext cx="10560714" cy="5636800"/>
          </a:xfrm>
          <a:prstGeom prst="rect">
            <a:avLst/>
          </a:prstGeom>
        </p:spPr>
      </p:pic>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448140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118494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a:t>
            </a:r>
            <a:endParaRPr lang="pt-BR" sz="3600" i="1" dirty="0">
              <a:latin typeface="Arial" panose="020B0604020202020204" pitchFamily="34" charset="0"/>
              <a:cs typeface="Arial" panose="020B0604020202020204" pitchFamily="34" charset="0"/>
            </a:endParaRPr>
          </a:p>
        </p:txBody>
      </p:sp>
      <p:pic>
        <p:nvPicPr>
          <p:cNvPr id="9" name="Imagem 8">
            <a:extLst>
              <a:ext uri="{FF2B5EF4-FFF2-40B4-BE49-F238E27FC236}">
                <a16:creationId xmlns:a16="http://schemas.microsoft.com/office/drawing/2014/main" id="{39C123BA-C677-4EDA-85C7-CA8D4D70C4D0}"/>
              </a:ext>
            </a:extLst>
          </p:cNvPr>
          <p:cNvPicPr>
            <a:picLocks noChangeAspect="1"/>
          </p:cNvPicPr>
          <p:nvPr/>
        </p:nvPicPr>
        <p:blipFill>
          <a:blip r:embed="rId5"/>
          <a:stretch>
            <a:fillRect/>
          </a:stretch>
        </p:blipFill>
        <p:spPr>
          <a:xfrm>
            <a:off x="3749040" y="2130552"/>
            <a:ext cx="10624332" cy="6531200"/>
          </a:xfrm>
          <a:prstGeom prst="rect">
            <a:avLst/>
          </a:prstGeom>
        </p:spPr>
      </p:pic>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6014895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118494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a:t>
            </a:r>
            <a:endParaRPr lang="pt-BR" sz="3600" i="1" dirty="0">
              <a:latin typeface="Arial" panose="020B0604020202020204" pitchFamily="34" charset="0"/>
              <a:cs typeface="Arial" panose="020B0604020202020204" pitchFamily="34" charset="0"/>
            </a:endParaRPr>
          </a:p>
        </p:txBody>
      </p:sp>
      <p:pic>
        <p:nvPicPr>
          <p:cNvPr id="2" name="Imagem 1">
            <a:extLst>
              <a:ext uri="{FF2B5EF4-FFF2-40B4-BE49-F238E27FC236}">
                <a16:creationId xmlns:a16="http://schemas.microsoft.com/office/drawing/2014/main" id="{4063417E-DCF9-4ED5-82F6-029478AD2458}"/>
              </a:ext>
            </a:extLst>
          </p:cNvPr>
          <p:cNvPicPr>
            <a:picLocks noChangeAspect="1"/>
          </p:cNvPicPr>
          <p:nvPr/>
        </p:nvPicPr>
        <p:blipFill>
          <a:blip r:embed="rId5"/>
          <a:stretch>
            <a:fillRect/>
          </a:stretch>
        </p:blipFill>
        <p:spPr>
          <a:xfrm>
            <a:off x="3749040" y="2130552"/>
            <a:ext cx="10624332" cy="6531200"/>
          </a:xfrm>
          <a:prstGeom prst="rect">
            <a:avLst/>
          </a:prstGeom>
        </p:spPr>
      </p:pic>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159381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pt-BR" b="1" i="1" dirty="0">
                  <a:solidFill>
                    <a:schemeClr val="bg2"/>
                  </a:solidFill>
                  <a:latin typeface="Arial" panose="020B0604020202020204" pitchFamily="34" charset="0"/>
                  <a:cs typeface="Arial" panose="020B0604020202020204" pitchFamily="34" charset="0"/>
                </a:rPr>
                <a:t>Matheus Neder</a:t>
              </a:r>
            </a:p>
            <a:p>
              <a:pPr>
                <a:lnSpc>
                  <a:spcPct val="150000"/>
                </a:lnSpc>
              </a:pPr>
              <a:r>
                <a:rPr lang="pt-BR" sz="1100" b="1" dirty="0">
                  <a:solidFill>
                    <a:schemeClr val="bg2"/>
                  </a:solidFill>
                  <a:latin typeface="Arial" panose="020B0604020202020204" pitchFamily="34" charset="0"/>
                  <a:cs typeface="Arial" panose="020B0604020202020204" pitchFamily="34" charset="0"/>
                </a:rPr>
                <a:t>arquiteto de software  e consultor de tecnologia</a:t>
              </a: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 name="CaixaDeTexto 2">
            <a:extLst>
              <a:ext uri="{FF2B5EF4-FFF2-40B4-BE49-F238E27FC236}">
                <a16:creationId xmlns:a16="http://schemas.microsoft.com/office/drawing/2014/main" id="{DD5EF79F-E7B6-4B55-9489-8BF9D274368B}"/>
              </a:ext>
            </a:extLst>
          </p:cNvPr>
          <p:cNvSpPr txBox="1"/>
          <p:nvPr/>
        </p:nvSpPr>
        <p:spPr>
          <a:xfrm>
            <a:off x="3752292" y="875854"/>
            <a:ext cx="3134191" cy="646331"/>
          </a:xfrm>
          <a:prstGeom prst="rect">
            <a:avLst/>
          </a:prstGeom>
          <a:noFill/>
        </p:spPr>
        <p:txBody>
          <a:bodyPr wrap="none" rtlCol="0">
            <a:spAutoFit/>
          </a:bodyPr>
          <a:lstStyle/>
          <a:p>
            <a:r>
              <a:rPr lang="pt-BR" sz="3600" i="1" dirty="0">
                <a:latin typeface="Arial" panose="020B0604020202020204" pitchFamily="34" charset="0"/>
                <a:cs typeface="Arial" panose="020B0604020202020204" pitchFamily="34" charset="0"/>
              </a:rPr>
              <a:t>Possibilidades</a:t>
            </a:r>
          </a:p>
        </p:txBody>
      </p:sp>
      <p:sp>
        <p:nvSpPr>
          <p:cNvPr id="8" name="CaixaDeTexto 7">
            <a:extLst>
              <a:ext uri="{FF2B5EF4-FFF2-40B4-BE49-F238E27FC236}">
                <a16:creationId xmlns:a16="http://schemas.microsoft.com/office/drawing/2014/main" id="{0DC4CF0F-B06D-4DED-8463-81BDF9981989}"/>
              </a:ext>
            </a:extLst>
          </p:cNvPr>
          <p:cNvSpPr txBox="1"/>
          <p:nvPr/>
        </p:nvSpPr>
        <p:spPr>
          <a:xfrm>
            <a:off x="4352710" y="2387772"/>
            <a:ext cx="9668090" cy="4801314"/>
          </a:xfrm>
          <a:prstGeom prst="rect">
            <a:avLst/>
          </a:prstGeom>
          <a:noFill/>
        </p:spPr>
        <p:txBody>
          <a:bodyPr wrap="square" rtlCol="0">
            <a:spAutoFit/>
          </a:bodyPr>
          <a:lstStyle/>
          <a:p>
            <a:pPr marL="571500" indent="-571500">
              <a:spcAft>
                <a:spcPts val="3600"/>
              </a:spcAft>
              <a:buFont typeface="Wingdings" panose="05000000000000000000" pitchFamily="2" charset="2"/>
              <a:buChar char="ü"/>
            </a:pPr>
            <a:r>
              <a:rPr lang="pt-BR" sz="3600" i="1" dirty="0"/>
              <a:t>Implantar software de forma rápida e previsível;</a:t>
            </a:r>
          </a:p>
          <a:p>
            <a:pPr marL="571500" indent="-571500">
              <a:spcAft>
                <a:spcPts val="3600"/>
              </a:spcAft>
              <a:buFont typeface="Wingdings" panose="05000000000000000000" pitchFamily="2" charset="2"/>
              <a:buChar char="ü"/>
            </a:pPr>
            <a:r>
              <a:rPr lang="pt-BR" sz="3600" i="1" dirty="0"/>
              <a:t>Escalar em voo (</a:t>
            </a:r>
            <a:r>
              <a:rPr lang="pt-BR" sz="3600" i="1" dirty="0" err="1"/>
              <a:t>on</a:t>
            </a:r>
            <a:r>
              <a:rPr lang="pt-BR" sz="3600" i="1" dirty="0"/>
              <a:t> </a:t>
            </a:r>
            <a:r>
              <a:rPr lang="pt-BR" sz="3600" i="1" dirty="0" err="1"/>
              <a:t>the</a:t>
            </a:r>
            <a:r>
              <a:rPr lang="pt-BR" sz="3600" i="1" dirty="0"/>
              <a:t> </a:t>
            </a:r>
            <a:r>
              <a:rPr lang="pt-BR" sz="3600" i="1" dirty="0" err="1"/>
              <a:t>fly</a:t>
            </a:r>
            <a:r>
              <a:rPr lang="pt-BR" sz="3600" i="1" dirty="0"/>
              <a:t>);</a:t>
            </a:r>
          </a:p>
          <a:p>
            <a:pPr marL="571500" indent="-571500">
              <a:spcAft>
                <a:spcPts val="3600"/>
              </a:spcAft>
              <a:buFont typeface="Wingdings" panose="05000000000000000000" pitchFamily="2" charset="2"/>
              <a:buChar char="ü"/>
            </a:pPr>
            <a:r>
              <a:rPr lang="pt-BR" sz="3600" i="1" dirty="0"/>
              <a:t>Entregar novas </a:t>
            </a:r>
            <a:r>
              <a:rPr lang="pt-BR" sz="3600" i="1" dirty="0" err="1"/>
              <a:t>features</a:t>
            </a:r>
            <a:r>
              <a:rPr lang="pt-BR" sz="3600" i="1" dirty="0"/>
              <a:t> de forma transparente;</a:t>
            </a:r>
          </a:p>
          <a:p>
            <a:pPr marL="571500" indent="-571500">
              <a:spcAft>
                <a:spcPts val="3600"/>
              </a:spcAft>
              <a:buFont typeface="Wingdings" panose="05000000000000000000" pitchFamily="2" charset="2"/>
              <a:buChar char="ü"/>
            </a:pPr>
            <a:r>
              <a:rPr lang="pt-BR" sz="3600" i="1" dirty="0"/>
              <a:t>Limitar a utilização de hardware apenas aos recursos necessários.</a:t>
            </a:r>
          </a:p>
        </p:txBody>
      </p:sp>
      <p:sp>
        <p:nvSpPr>
          <p:cNvPr id="9" name="CaixaDeTexto 8">
            <a:extLst>
              <a:ext uri="{FF2B5EF4-FFF2-40B4-BE49-F238E27FC236}">
                <a16:creationId xmlns:a16="http://schemas.microsoft.com/office/drawing/2014/main" id="{D4DC3362-AB42-454D-ADF3-4482AA9D4F9D}"/>
              </a:ext>
            </a:extLst>
          </p:cNvPr>
          <p:cNvSpPr txBox="1"/>
          <p:nvPr/>
        </p:nvSpPr>
        <p:spPr>
          <a:xfrm>
            <a:off x="4721471" y="8108312"/>
            <a:ext cx="8499571" cy="461665"/>
          </a:xfrm>
          <a:prstGeom prst="rect">
            <a:avLst/>
          </a:prstGeom>
          <a:noFill/>
        </p:spPr>
        <p:txBody>
          <a:bodyPr wrap="none" rtlCol="0">
            <a:spAutoFit/>
          </a:bodyPr>
          <a:lstStyle/>
          <a:p>
            <a:pPr algn="ctr"/>
            <a:r>
              <a:rPr lang="pt-BR" sz="2400" dirty="0"/>
              <a:t>https://kubernetes.io.docs.concepts/overview/what-is-kubernetes</a:t>
            </a:r>
          </a:p>
        </p:txBody>
      </p:sp>
      <p:grpSp>
        <p:nvGrpSpPr>
          <p:cNvPr id="33" name="Grupo 32"/>
          <p:cNvGrpSpPr/>
          <p:nvPr/>
        </p:nvGrpSpPr>
        <p:grpSpPr>
          <a:xfrm>
            <a:off x="-1704" y="2034929"/>
            <a:ext cx="3460243" cy="7181624"/>
            <a:chOff x="-1704" y="2034929"/>
            <a:chExt cx="3460243" cy="7181624"/>
          </a:xfrm>
        </p:grpSpPr>
        <p:sp>
          <p:nvSpPr>
            <p:cNvPr id="34" name="Retângulo 33">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6186987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2E3DB1FA-3B1E-4B3E-815D-C9276F102D5B}"/>
              </a:ext>
            </a:extLst>
          </p:cNvPr>
          <p:cNvSpPr/>
          <p:nvPr/>
        </p:nvSpPr>
        <p:spPr>
          <a:xfrm>
            <a:off x="0" y="1"/>
            <a:ext cx="14630400" cy="6128084"/>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2" descr="http://blog.marcelocavalcante.net/imgs/kubernetes_logo.png">
            <a:extLst>
              <a:ext uri="{FF2B5EF4-FFF2-40B4-BE49-F238E27FC236}">
                <a16:creationId xmlns:a16="http://schemas.microsoft.com/office/drawing/2014/main" id="{8EBC1D7D-5D30-4AF6-BB0E-580A8B281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descr="http://amyfritzwrites.com/wp-content/uploads/2014/11/hands-on-PM.jpg">
            <a:extLst>
              <a:ext uri="{FF2B5EF4-FFF2-40B4-BE49-F238E27FC236}">
                <a16:creationId xmlns:a16="http://schemas.microsoft.com/office/drawing/2014/main" id="{8C5A3585-52FA-4456-ACD4-30E3F7EF7A8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988"/>
          <a:stretch/>
        </p:blipFill>
        <p:spPr bwMode="auto">
          <a:xfrm>
            <a:off x="3817596" y="1138237"/>
            <a:ext cx="10096500" cy="6867524"/>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57BD5C10-9E2C-4C19-9A70-D1555C5660DE}"/>
              </a:ext>
            </a:extLst>
          </p:cNvPr>
          <p:cNvSpPr txBox="1"/>
          <p:nvPr/>
        </p:nvSpPr>
        <p:spPr>
          <a:xfrm>
            <a:off x="1037283" y="6592984"/>
            <a:ext cx="1593706" cy="1015663"/>
          </a:xfrm>
          <a:prstGeom prst="rect">
            <a:avLst/>
          </a:prstGeom>
          <a:noFill/>
        </p:spPr>
        <p:txBody>
          <a:bodyPr wrap="none" rtlCol="0">
            <a:spAutoFit/>
          </a:bodyPr>
          <a:lstStyle/>
          <a:p>
            <a:pPr algn="ctr"/>
            <a:r>
              <a:rPr lang="en-US" sz="6000" b="1" i="1" dirty="0"/>
              <a:t>POD</a:t>
            </a:r>
            <a:endParaRPr lang="pt-BR" sz="6000" b="1" i="1" dirty="0"/>
          </a:p>
        </p:txBody>
      </p:sp>
      <p:sp>
        <p:nvSpPr>
          <p:cNvPr id="11" name="CaixaDeTexto 10">
            <a:extLst>
              <a:ext uri="{FF2B5EF4-FFF2-40B4-BE49-F238E27FC236}">
                <a16:creationId xmlns:a16="http://schemas.microsoft.com/office/drawing/2014/main" id="{8E7654B9-F786-40D1-AF9A-C7F93DFA6888}"/>
              </a:ext>
            </a:extLst>
          </p:cNvPr>
          <p:cNvSpPr txBox="1"/>
          <p:nvPr/>
        </p:nvSpPr>
        <p:spPr>
          <a:xfrm>
            <a:off x="4139330" y="6592984"/>
            <a:ext cx="3175870" cy="1015663"/>
          </a:xfrm>
          <a:prstGeom prst="rect">
            <a:avLst/>
          </a:prstGeom>
          <a:noFill/>
        </p:spPr>
        <p:txBody>
          <a:bodyPr wrap="none" rtlCol="0">
            <a:spAutoFit/>
          </a:bodyPr>
          <a:lstStyle/>
          <a:p>
            <a:pPr algn="ctr"/>
            <a:r>
              <a:rPr lang="en-US" sz="6000" b="1" i="1" dirty="0">
                <a:solidFill>
                  <a:schemeClr val="bg1"/>
                </a:solidFill>
              </a:rPr>
              <a:t>Hands on</a:t>
            </a:r>
            <a:endParaRPr lang="pt-BR" sz="6000" b="1" i="1" dirty="0">
              <a:solidFill>
                <a:schemeClr val="bg1"/>
              </a:solidFill>
            </a:endParaRPr>
          </a:p>
        </p:txBody>
      </p:sp>
      <p:sp>
        <p:nvSpPr>
          <p:cNvPr id="13" name="Retângulo 12">
            <a:extLst>
              <a:ext uri="{FF2B5EF4-FFF2-40B4-BE49-F238E27FC236}">
                <a16:creationId xmlns:a16="http://schemas.microsoft.com/office/drawing/2014/main" id="{0341F072-024F-46EF-B9D2-45ABFA8DBEEE}"/>
              </a:ext>
            </a:extLst>
          </p:cNvPr>
          <p:cNvSpPr/>
          <p:nvPr/>
        </p:nvSpPr>
        <p:spPr>
          <a:xfrm>
            <a:off x="13914096" y="6128083"/>
            <a:ext cx="716304" cy="1877677"/>
          </a:xfrm>
          <a:prstGeom prst="rect">
            <a:avLst/>
          </a:prstGeom>
          <a:solidFill>
            <a:srgbClr val="E5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0C4234D6-A38B-470B-BE91-054362994D16}"/>
              </a:ext>
            </a:extLst>
          </p:cNvPr>
          <p:cNvSpPr/>
          <p:nvPr/>
        </p:nvSpPr>
        <p:spPr>
          <a:xfrm>
            <a:off x="0" y="8005760"/>
            <a:ext cx="14630400" cy="1138240"/>
          </a:xfrm>
          <a:prstGeom prst="rect">
            <a:avLst/>
          </a:prstGeom>
          <a:solidFill>
            <a:srgbClr val="E5E6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07975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7EF09A05-5976-4CDA-BEAD-E09E4B8E46E1}"/>
              </a:ext>
            </a:extLst>
          </p:cNvPr>
          <p:cNvSpPr/>
          <p:nvPr/>
        </p:nvSpPr>
        <p:spPr>
          <a:xfrm>
            <a:off x="4083005" y="2398043"/>
            <a:ext cx="10098427" cy="5869066"/>
          </a:xfrm>
          <a:prstGeom prst="rect">
            <a:avLst/>
          </a:prstGeom>
          <a:solidFill>
            <a:schemeClr val="tx1">
              <a:lumMod val="75000"/>
              <a:lumOff val="25000"/>
            </a:schemeClr>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367280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POD – Hands on</a:t>
            </a:r>
            <a:endParaRPr lang="pt-BR" sz="3600" i="1"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B02A44F5-7BB4-4D96-8966-105DFB8E6B5B}"/>
              </a:ext>
            </a:extLst>
          </p:cNvPr>
          <p:cNvSpPr txBox="1"/>
          <p:nvPr/>
        </p:nvSpPr>
        <p:spPr>
          <a:xfrm>
            <a:off x="4285669" y="2565976"/>
            <a:ext cx="8735786" cy="1438855"/>
          </a:xfrm>
          <a:prstGeom prst="rect">
            <a:avLst/>
          </a:prstGeom>
          <a:noFill/>
        </p:spPr>
        <p:txBody>
          <a:bodyPr wrap="square" rtlCol="0">
            <a:spAutoFit/>
          </a:bodyPr>
          <a:lstStyle/>
          <a:p>
            <a:pPr>
              <a:lnSpc>
                <a:spcPct val="150000"/>
              </a:lnSpc>
            </a:pPr>
            <a:r>
              <a:rPr lang="en-US" sz="2000" dirty="0">
                <a:solidFill>
                  <a:schemeClr val="bg1"/>
                </a:solidFill>
                <a:latin typeface="Courier New" panose="02070309020205020404" pitchFamily="49" charset="0"/>
                <a:cs typeface="Courier New" panose="02070309020205020404" pitchFamily="49" charset="0"/>
              </a:rPr>
              <a:t>$ </a:t>
            </a:r>
            <a:r>
              <a:rPr lang="en-US" sz="2000" dirty="0" err="1">
                <a:solidFill>
                  <a:schemeClr val="bg1"/>
                </a:solidFill>
                <a:latin typeface="Courier New" panose="02070309020205020404" pitchFamily="49" charset="0"/>
                <a:cs typeface="Courier New" panose="02070309020205020404" pitchFamily="49" charset="0"/>
              </a:rPr>
              <a:t>kubectl</a:t>
            </a:r>
            <a:r>
              <a:rPr lang="en-US" sz="2000" dirty="0">
                <a:solidFill>
                  <a:schemeClr val="bg1"/>
                </a:solidFill>
                <a:latin typeface="Courier New" panose="02070309020205020404" pitchFamily="49" charset="0"/>
                <a:cs typeface="Courier New" panose="02070309020205020404" pitchFamily="49" charset="0"/>
              </a:rPr>
              <a:t> run </a:t>
            </a:r>
            <a:r>
              <a:rPr lang="en-US" sz="2000" dirty="0" err="1">
                <a:solidFill>
                  <a:schemeClr val="bg1"/>
                </a:solidFill>
                <a:latin typeface="Courier New" panose="02070309020205020404" pitchFamily="49" charset="0"/>
                <a:cs typeface="Courier New" panose="02070309020205020404" pitchFamily="49" charset="0"/>
              </a:rPr>
              <a:t>env</a:t>
            </a:r>
            <a:r>
              <a:rPr lang="en-US" sz="2000" dirty="0">
                <a:solidFill>
                  <a:schemeClr val="bg1"/>
                </a:solidFill>
                <a:latin typeface="Courier New" panose="02070309020205020404" pitchFamily="49" charset="0"/>
                <a:cs typeface="Courier New" panose="02070309020205020404" pitchFamily="49" charset="0"/>
              </a:rPr>
              <a:t>-stress </a:t>
            </a:r>
            <a:r>
              <a:rPr lang="en-US" sz="2000" dirty="0">
                <a:solidFill>
                  <a:schemeClr val="bg1">
                    <a:lumMod val="50000"/>
                  </a:schemeClr>
                </a:solidFill>
                <a:latin typeface="Courier New" panose="02070309020205020404" pitchFamily="49" charset="0"/>
                <a:cs typeface="Courier New" panose="02070309020205020404" pitchFamily="49" charset="0"/>
              </a:rPr>
              <a:t>\</a:t>
            </a:r>
          </a:p>
          <a:p>
            <a:pPr>
              <a:lnSpc>
                <a:spcPct val="150000"/>
              </a:lnSpc>
            </a:pPr>
            <a:r>
              <a:rPr lang="en-US" sz="2000" dirty="0">
                <a:solidFill>
                  <a:schemeClr val="bg1"/>
                </a:solidFill>
                <a:latin typeface="Courier New" panose="02070309020205020404" pitchFamily="49" charset="0"/>
                <a:cs typeface="Courier New" panose="02070309020205020404" pitchFamily="49" charset="0"/>
              </a:rPr>
              <a:t>      --image=</a:t>
            </a:r>
            <a:r>
              <a:rPr lang="en-US" sz="2000" dirty="0" err="1">
                <a:solidFill>
                  <a:schemeClr val="bg1"/>
                </a:solidFill>
                <a:latin typeface="Courier New" panose="02070309020205020404" pitchFamily="49" charset="0"/>
                <a:cs typeface="Courier New" panose="02070309020205020404" pitchFamily="49" charset="0"/>
              </a:rPr>
              <a:t>matheusneder</a:t>
            </a:r>
            <a:r>
              <a:rPr lang="en-US" sz="2000" dirty="0">
                <a:solidFill>
                  <a:schemeClr val="bg1"/>
                </a:solidFill>
                <a:latin typeface="Courier New" panose="02070309020205020404" pitchFamily="49" charset="0"/>
                <a:cs typeface="Courier New" panose="02070309020205020404" pitchFamily="49" charset="0"/>
              </a:rPr>
              <a:t>/environmental-stressor </a:t>
            </a:r>
            <a:r>
              <a:rPr lang="en-US" sz="2000" dirty="0">
                <a:solidFill>
                  <a:schemeClr val="bg1">
                    <a:lumMod val="50000"/>
                  </a:schemeClr>
                </a:solidFill>
                <a:latin typeface="Courier New" panose="02070309020205020404" pitchFamily="49" charset="0"/>
                <a:cs typeface="Courier New" panose="02070309020205020404" pitchFamily="49" charset="0"/>
              </a:rPr>
              <a:t>\</a:t>
            </a:r>
          </a:p>
          <a:p>
            <a:pPr>
              <a:lnSpc>
                <a:spcPct val="150000"/>
              </a:lnSpc>
            </a:pPr>
            <a:r>
              <a:rPr lang="en-US" sz="2000" dirty="0">
                <a:solidFill>
                  <a:schemeClr val="bg1"/>
                </a:solidFill>
                <a:latin typeface="Courier New" panose="02070309020205020404" pitchFamily="49" charset="0"/>
                <a:cs typeface="Courier New" panose="02070309020205020404" pitchFamily="49" charset="0"/>
              </a:rPr>
              <a:t>      --restart=Never</a:t>
            </a:r>
            <a:endParaRPr lang="pt-BR" sz="2000" dirty="0">
              <a:solidFill>
                <a:schemeClr val="bg1"/>
              </a:solidFill>
              <a:latin typeface="Courier New" panose="02070309020205020404" pitchFamily="49" charset="0"/>
              <a:cs typeface="Courier New" panose="02070309020205020404" pitchFamily="49" charset="0"/>
            </a:endParaRPr>
          </a:p>
        </p:txBody>
      </p:sp>
      <p:grpSp>
        <p:nvGrpSpPr>
          <p:cNvPr id="33" name="Grupo 32"/>
          <p:cNvGrpSpPr/>
          <p:nvPr/>
        </p:nvGrpSpPr>
        <p:grpSpPr>
          <a:xfrm>
            <a:off x="-1704" y="2034929"/>
            <a:ext cx="3460243" cy="7181624"/>
            <a:chOff x="-1704" y="2034929"/>
            <a:chExt cx="3460243" cy="7181624"/>
          </a:xfrm>
        </p:grpSpPr>
        <p:sp>
          <p:nvSpPr>
            <p:cNvPr id="35" name="Retângulo 34">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36">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875341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032147"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Organização</a:t>
            </a:r>
            <a:r>
              <a:rPr lang="en-US" sz="3600" i="1" dirty="0">
                <a:latin typeface="Arial" panose="020B0604020202020204" pitchFamily="34" charset="0"/>
                <a:cs typeface="Arial" panose="020B0604020202020204" pitchFamily="34" charset="0"/>
              </a:rPr>
              <a:t> do Cluster</a:t>
            </a:r>
            <a:endParaRPr lang="pt-BR" sz="3600" i="1" dirty="0">
              <a:latin typeface="Arial" panose="020B0604020202020204" pitchFamily="34" charset="0"/>
              <a:cs typeface="Arial" panose="020B0604020202020204" pitchFamily="34" charset="0"/>
            </a:endParaRPr>
          </a:p>
        </p:txBody>
      </p:sp>
      <p:pic>
        <p:nvPicPr>
          <p:cNvPr id="7" name="Imagem 6">
            <a:extLst>
              <a:ext uri="{FF2B5EF4-FFF2-40B4-BE49-F238E27FC236}">
                <a16:creationId xmlns:a16="http://schemas.microsoft.com/office/drawing/2014/main" id="{45A53286-C8FA-4547-97A6-CD751F514CA0}"/>
              </a:ext>
            </a:extLst>
          </p:cNvPr>
          <p:cNvPicPr>
            <a:picLocks noChangeAspect="1"/>
          </p:cNvPicPr>
          <p:nvPr/>
        </p:nvPicPr>
        <p:blipFill>
          <a:blip r:embed="rId5"/>
          <a:stretch>
            <a:fillRect/>
          </a:stretch>
        </p:blipFill>
        <p:spPr>
          <a:xfrm>
            <a:off x="4559764" y="2039574"/>
            <a:ext cx="9633731" cy="6532921"/>
          </a:xfrm>
          <a:prstGeom prst="rect">
            <a:avLst/>
          </a:prstGeom>
        </p:spPr>
      </p:pic>
      <p:sp>
        <p:nvSpPr>
          <p:cNvPr id="8" name="Retângulo 7">
            <a:extLst>
              <a:ext uri="{FF2B5EF4-FFF2-40B4-BE49-F238E27FC236}">
                <a16:creationId xmlns:a16="http://schemas.microsoft.com/office/drawing/2014/main" id="{1C657462-0A6F-4C41-B6FD-49A6FA3917B4}"/>
              </a:ext>
            </a:extLst>
          </p:cNvPr>
          <p:cNvSpPr/>
          <p:nvPr/>
        </p:nvSpPr>
        <p:spPr>
          <a:xfrm>
            <a:off x="5910943" y="4882777"/>
            <a:ext cx="1208314" cy="2864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33" name="Grupo 32"/>
          <p:cNvGrpSpPr/>
          <p:nvPr/>
        </p:nvGrpSpPr>
        <p:grpSpPr>
          <a:xfrm>
            <a:off x="-1704" y="2034929"/>
            <a:ext cx="3460243" cy="7181624"/>
            <a:chOff x="-1704" y="2034929"/>
            <a:chExt cx="3460243" cy="7181624"/>
          </a:xfrm>
        </p:grpSpPr>
        <p:sp>
          <p:nvSpPr>
            <p:cNvPr id="35" name="Retângulo 34">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36">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55980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5032147"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Organização</a:t>
            </a:r>
            <a:r>
              <a:rPr lang="en-US" sz="3600" i="1" dirty="0">
                <a:latin typeface="Arial" panose="020B0604020202020204" pitchFamily="34" charset="0"/>
                <a:cs typeface="Arial" panose="020B0604020202020204" pitchFamily="34" charset="0"/>
              </a:rPr>
              <a:t> do Cluster</a:t>
            </a:r>
            <a:endParaRPr lang="pt-BR" sz="3600" i="1" dirty="0">
              <a:latin typeface="Arial" panose="020B0604020202020204" pitchFamily="34" charset="0"/>
              <a:cs typeface="Arial" panose="020B0604020202020204" pitchFamily="34" charset="0"/>
            </a:endParaRPr>
          </a:p>
        </p:txBody>
      </p:sp>
      <p:pic>
        <p:nvPicPr>
          <p:cNvPr id="8" name="Imagem 7">
            <a:extLst>
              <a:ext uri="{FF2B5EF4-FFF2-40B4-BE49-F238E27FC236}">
                <a16:creationId xmlns:a16="http://schemas.microsoft.com/office/drawing/2014/main" id="{CBD28247-C3AB-40A6-BDBB-DF901A3D1C09}"/>
              </a:ext>
            </a:extLst>
          </p:cNvPr>
          <p:cNvPicPr>
            <a:picLocks noChangeAspect="1"/>
          </p:cNvPicPr>
          <p:nvPr/>
        </p:nvPicPr>
        <p:blipFill>
          <a:blip r:embed="rId5"/>
          <a:stretch>
            <a:fillRect/>
          </a:stretch>
        </p:blipFill>
        <p:spPr>
          <a:xfrm>
            <a:off x="3605416" y="2046696"/>
            <a:ext cx="10582247" cy="6512640"/>
          </a:xfrm>
          <a:prstGeom prst="rect">
            <a:avLst/>
          </a:prstGeom>
        </p:spPr>
      </p:pic>
      <p:pic>
        <p:nvPicPr>
          <p:cNvPr id="1026" name="Picture 2" descr="https://vignette.wikia.nocookie.net/payday/images/b/b4/Pat-clockwork-gears.png/revision/latest?cb=20130810174955">
            <a:extLst>
              <a:ext uri="{FF2B5EF4-FFF2-40B4-BE49-F238E27FC236}">
                <a16:creationId xmlns:a16="http://schemas.microsoft.com/office/drawing/2014/main" id="{51187845-FD69-4FA7-B727-E8325D719E0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5178" t="11495" r="14613" b="11759"/>
          <a:stretch/>
        </p:blipFill>
        <p:spPr bwMode="auto">
          <a:xfrm>
            <a:off x="6643471" y="5694964"/>
            <a:ext cx="1357535" cy="1483923"/>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upo 32"/>
          <p:cNvGrpSpPr/>
          <p:nvPr/>
        </p:nvGrpSpPr>
        <p:grpSpPr>
          <a:xfrm>
            <a:off x="-1704" y="2034929"/>
            <a:ext cx="3460243" cy="7181624"/>
            <a:chOff x="-1704" y="2034929"/>
            <a:chExt cx="3460243" cy="7181624"/>
          </a:xfrm>
        </p:grpSpPr>
        <p:sp>
          <p:nvSpPr>
            <p:cNvPr id="35" name="Retângulo 34">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36">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9645566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60CF56F9-F68D-4F41-8FC2-6DEB0FE538B1}"/>
              </a:ext>
            </a:extLst>
          </p:cNvPr>
          <p:cNvSpPr/>
          <p:nvPr/>
        </p:nvSpPr>
        <p:spPr>
          <a:xfrm>
            <a:off x="0" y="6128085"/>
            <a:ext cx="14630400" cy="321494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2E3DB1FA-3B1E-4B3E-815D-C9276F102D5B}"/>
              </a:ext>
            </a:extLst>
          </p:cNvPr>
          <p:cNvSpPr/>
          <p:nvPr/>
        </p:nvSpPr>
        <p:spPr>
          <a:xfrm>
            <a:off x="0" y="513347"/>
            <a:ext cx="14630400" cy="5614737"/>
          </a:xfrm>
          <a:prstGeom prst="rect">
            <a:avLst/>
          </a:prstGeom>
          <a:solidFill>
            <a:srgbClr val="D9C2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2" descr="http://blog.marcelocavalcante.net/imgs/kubernetes_logo.png">
            <a:extLst>
              <a:ext uri="{FF2B5EF4-FFF2-40B4-BE49-F238E27FC236}">
                <a16:creationId xmlns:a16="http://schemas.microsoft.com/office/drawing/2014/main" id="{8EBC1D7D-5D30-4AF6-BB0E-580A8B281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CaixaDeTexto 9">
            <a:extLst>
              <a:ext uri="{FF2B5EF4-FFF2-40B4-BE49-F238E27FC236}">
                <a16:creationId xmlns:a16="http://schemas.microsoft.com/office/drawing/2014/main" id="{57BD5C10-9E2C-4C19-9A70-D1555C5660DE}"/>
              </a:ext>
            </a:extLst>
          </p:cNvPr>
          <p:cNvSpPr txBox="1"/>
          <p:nvPr/>
        </p:nvSpPr>
        <p:spPr>
          <a:xfrm>
            <a:off x="286284" y="6657152"/>
            <a:ext cx="3191963" cy="707886"/>
          </a:xfrm>
          <a:prstGeom prst="rect">
            <a:avLst/>
          </a:prstGeom>
          <a:noFill/>
        </p:spPr>
        <p:txBody>
          <a:bodyPr wrap="none" rtlCol="0">
            <a:spAutoFit/>
          </a:bodyPr>
          <a:lstStyle/>
          <a:p>
            <a:pPr algn="ctr"/>
            <a:r>
              <a:rPr lang="en-US" sz="4000" b="1" i="1" dirty="0" err="1">
                <a:solidFill>
                  <a:schemeClr val="bg1"/>
                </a:solidFill>
              </a:rPr>
              <a:t>Controladores</a:t>
            </a:r>
            <a:endParaRPr lang="pt-BR" sz="4000" b="1" i="1" dirty="0">
              <a:solidFill>
                <a:schemeClr val="bg1"/>
              </a:solidFill>
            </a:endParaRPr>
          </a:p>
        </p:txBody>
      </p:sp>
      <p:pic>
        <p:nvPicPr>
          <p:cNvPr id="24578" name="Picture 2" descr="http://img.lanimg.com/tu/tuku/140205/330895-14020521504538.jpg">
            <a:extLst>
              <a:ext uri="{FF2B5EF4-FFF2-40B4-BE49-F238E27FC236}">
                <a16:creationId xmlns:a16="http://schemas.microsoft.com/office/drawing/2014/main" id="{F9EA247B-3B5B-4693-9B84-749DC9A5B1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34" b="22549"/>
          <a:stretch/>
        </p:blipFill>
        <p:spPr bwMode="auto">
          <a:xfrm>
            <a:off x="3817596" y="1138237"/>
            <a:ext cx="10096500" cy="6867522"/>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a:extLst>
              <a:ext uri="{FF2B5EF4-FFF2-40B4-BE49-F238E27FC236}">
                <a16:creationId xmlns:a16="http://schemas.microsoft.com/office/drawing/2014/main" id="{050EFAEF-0AF1-4A30-804D-977BC33E5DE2}"/>
              </a:ext>
            </a:extLst>
          </p:cNvPr>
          <p:cNvSpPr/>
          <p:nvPr/>
        </p:nvSpPr>
        <p:spPr>
          <a:xfrm>
            <a:off x="0" y="0"/>
            <a:ext cx="14630400" cy="513346"/>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441151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3082895"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Controladores</a:t>
            </a:r>
            <a:endParaRPr lang="pt-BR" sz="3600" i="1" dirty="0">
              <a:latin typeface="Arial" panose="020B0604020202020204" pitchFamily="34" charset="0"/>
              <a:cs typeface="Arial" panose="020B0604020202020204" pitchFamily="34" charset="0"/>
            </a:endParaRPr>
          </a:p>
        </p:txBody>
      </p:sp>
      <p:sp>
        <p:nvSpPr>
          <p:cNvPr id="31" name="CaixaDeTexto 30">
            <a:extLst>
              <a:ext uri="{FF2B5EF4-FFF2-40B4-BE49-F238E27FC236}">
                <a16:creationId xmlns:a16="http://schemas.microsoft.com/office/drawing/2014/main" id="{64FF4FF5-B3F9-4BDC-BE42-43BBAFA96EF1}"/>
              </a:ext>
            </a:extLst>
          </p:cNvPr>
          <p:cNvSpPr txBox="1"/>
          <p:nvPr/>
        </p:nvSpPr>
        <p:spPr>
          <a:xfrm>
            <a:off x="3880584" y="2240128"/>
            <a:ext cx="10317177" cy="6319679"/>
          </a:xfrm>
          <a:prstGeom prst="rect">
            <a:avLst/>
          </a:prstGeom>
          <a:noFill/>
        </p:spPr>
        <p:txBody>
          <a:bodyPr wrap="square" rtlCol="0">
            <a:spAutoFit/>
          </a:bodyPr>
          <a:lstStyle/>
          <a:p>
            <a:pPr marL="571500" indent="-571500">
              <a:spcAft>
                <a:spcPts val="2000"/>
              </a:spcAft>
              <a:buFont typeface="Wingdings" panose="05000000000000000000" pitchFamily="2" charset="2"/>
              <a:buChar char="ü"/>
            </a:pPr>
            <a:r>
              <a:rPr lang="en-US" sz="3600" i="1" dirty="0" err="1"/>
              <a:t>ReplicaSet</a:t>
            </a:r>
            <a:r>
              <a:rPr lang="en-US" sz="3600" dirty="0"/>
              <a:t>;</a:t>
            </a:r>
          </a:p>
          <a:p>
            <a:pPr marL="571500" indent="-571500">
              <a:spcAft>
                <a:spcPts val="2000"/>
              </a:spcAft>
              <a:buFont typeface="Wingdings" panose="05000000000000000000" pitchFamily="2" charset="2"/>
              <a:buChar char="ü"/>
            </a:pPr>
            <a:r>
              <a:rPr lang="en-US" sz="3600" i="1" strike="sngStrike" dirty="0" err="1"/>
              <a:t>ReplicationController</a:t>
            </a:r>
            <a:r>
              <a:rPr lang="en-US" sz="3600" dirty="0"/>
              <a:t> (</a:t>
            </a:r>
            <a:r>
              <a:rPr lang="pt-BR" sz="3600" dirty="0"/>
              <a:t>obsoleto</a:t>
            </a:r>
            <a:r>
              <a:rPr lang="en-US" sz="3600" dirty="0"/>
              <a:t>)</a:t>
            </a:r>
            <a:endParaRPr lang="en-US" sz="3600" strike="sngStrike" dirty="0"/>
          </a:p>
          <a:p>
            <a:pPr marL="571500" indent="-571500">
              <a:spcAft>
                <a:spcPts val="2000"/>
              </a:spcAft>
              <a:buFont typeface="Wingdings" panose="05000000000000000000" pitchFamily="2" charset="2"/>
              <a:buChar char="ü"/>
            </a:pPr>
            <a:r>
              <a:rPr lang="en-US" sz="3600" i="1" dirty="0"/>
              <a:t>Deployment</a:t>
            </a:r>
            <a:r>
              <a:rPr lang="en-US" sz="3600" dirty="0"/>
              <a:t>;</a:t>
            </a:r>
          </a:p>
          <a:p>
            <a:pPr marL="571500" indent="-571500">
              <a:spcAft>
                <a:spcPts val="2000"/>
              </a:spcAft>
              <a:buFont typeface="Wingdings" panose="05000000000000000000" pitchFamily="2" charset="2"/>
              <a:buChar char="ü"/>
            </a:pPr>
            <a:r>
              <a:rPr lang="en-US" sz="3600" i="1" dirty="0" err="1"/>
              <a:t>StatefulSet</a:t>
            </a:r>
            <a:r>
              <a:rPr lang="en-US" sz="3600" dirty="0"/>
              <a:t>;</a:t>
            </a:r>
          </a:p>
          <a:p>
            <a:pPr marL="571500" indent="-571500">
              <a:spcAft>
                <a:spcPts val="2000"/>
              </a:spcAft>
              <a:buFont typeface="Wingdings" panose="05000000000000000000" pitchFamily="2" charset="2"/>
              <a:buChar char="ü"/>
            </a:pPr>
            <a:r>
              <a:rPr lang="en-US" sz="3600" i="1" dirty="0" err="1"/>
              <a:t>DaemonSet</a:t>
            </a:r>
            <a:r>
              <a:rPr lang="en-US" sz="3600" dirty="0"/>
              <a:t>;</a:t>
            </a:r>
          </a:p>
          <a:p>
            <a:pPr marL="571500" indent="-571500">
              <a:spcAft>
                <a:spcPts val="2000"/>
              </a:spcAft>
              <a:buFont typeface="Wingdings" panose="05000000000000000000" pitchFamily="2" charset="2"/>
              <a:buChar char="ü"/>
            </a:pPr>
            <a:r>
              <a:rPr lang="en-US" sz="3600" i="1" dirty="0"/>
              <a:t>Garbage Collection</a:t>
            </a:r>
            <a:r>
              <a:rPr lang="en-US" sz="3600" dirty="0"/>
              <a:t>;</a:t>
            </a:r>
          </a:p>
          <a:p>
            <a:pPr marL="571500" indent="-571500">
              <a:spcAft>
                <a:spcPts val="2000"/>
              </a:spcAft>
              <a:buFont typeface="Wingdings" panose="05000000000000000000" pitchFamily="2" charset="2"/>
              <a:buChar char="ü"/>
            </a:pPr>
            <a:r>
              <a:rPr lang="en-US" sz="3600" i="1" dirty="0"/>
              <a:t>Job – Run</a:t>
            </a:r>
            <a:r>
              <a:rPr lang="pt-BR" sz="3600" i="1" dirty="0"/>
              <a:t> </a:t>
            </a:r>
            <a:r>
              <a:rPr lang="pt-BR" sz="3600" i="1" dirty="0" err="1"/>
              <a:t>to</a:t>
            </a:r>
            <a:r>
              <a:rPr lang="pt-BR" sz="3600" i="1" dirty="0"/>
              <a:t> </a:t>
            </a:r>
            <a:r>
              <a:rPr lang="pt-BR" sz="3600" i="1" dirty="0" err="1"/>
              <a:t>Completion</a:t>
            </a:r>
            <a:r>
              <a:rPr lang="pt-BR" sz="3600" dirty="0"/>
              <a:t>;</a:t>
            </a:r>
          </a:p>
          <a:p>
            <a:pPr marL="571500" indent="-571500">
              <a:spcAft>
                <a:spcPts val="2000"/>
              </a:spcAft>
              <a:buFont typeface="Wingdings" panose="05000000000000000000" pitchFamily="2" charset="2"/>
              <a:buChar char="ü"/>
            </a:pPr>
            <a:r>
              <a:rPr lang="pt-BR" sz="3600" i="1" dirty="0" err="1"/>
              <a:t>CronJob</a:t>
            </a:r>
            <a:r>
              <a:rPr lang="pt-BR" sz="3600" dirty="0"/>
              <a:t>.</a:t>
            </a:r>
            <a:endParaRPr lang="en-US" sz="3600" dirty="0"/>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3" name="Retângulo 42">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5"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976755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2416046"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ReplicaSet</a:t>
            </a:r>
            <a:endParaRPr lang="en-US" sz="3600" i="1" dirty="0">
              <a:latin typeface="Arial" panose="020B0604020202020204" pitchFamily="34" charset="0"/>
              <a:cs typeface="Arial" panose="020B0604020202020204" pitchFamily="34" charset="0"/>
            </a:endParaRPr>
          </a:p>
        </p:txBody>
      </p:sp>
      <p:sp>
        <p:nvSpPr>
          <p:cNvPr id="32" name="CaixaDeTexto 31">
            <a:extLst>
              <a:ext uri="{FF2B5EF4-FFF2-40B4-BE49-F238E27FC236}">
                <a16:creationId xmlns:a16="http://schemas.microsoft.com/office/drawing/2014/main" id="{22069C8D-E6E4-45C4-9020-2FAA3E747BCB}"/>
              </a:ext>
            </a:extLst>
          </p:cNvPr>
          <p:cNvSpPr txBox="1"/>
          <p:nvPr/>
        </p:nvSpPr>
        <p:spPr>
          <a:xfrm>
            <a:off x="4008921" y="3537035"/>
            <a:ext cx="9578742" cy="2308324"/>
          </a:xfrm>
          <a:prstGeom prst="rect">
            <a:avLst/>
          </a:prstGeom>
          <a:noFill/>
        </p:spPr>
        <p:txBody>
          <a:bodyPr wrap="square" rtlCol="0">
            <a:spAutoFit/>
          </a:bodyPr>
          <a:lstStyle/>
          <a:p>
            <a:pPr algn="ctr"/>
            <a:r>
              <a:rPr lang="pt-BR" sz="3600" dirty="0"/>
              <a:t>Um </a:t>
            </a:r>
            <a:r>
              <a:rPr lang="pt-BR" sz="3600" i="1" dirty="0" err="1"/>
              <a:t>ReplicaSet</a:t>
            </a:r>
            <a:r>
              <a:rPr lang="pt-BR" sz="3600" dirty="0"/>
              <a:t> garante que um </a:t>
            </a:r>
            <a:r>
              <a:rPr lang="pt-BR" sz="3600" i="1" dirty="0"/>
              <a:t>POD</a:t>
            </a:r>
            <a:r>
              <a:rPr lang="pt-BR" sz="3600" dirty="0"/>
              <a:t> ou um conjunto homogêneo de </a:t>
            </a:r>
            <a:r>
              <a:rPr lang="pt-BR" sz="3600" i="1" dirty="0" err="1"/>
              <a:t>POD</a:t>
            </a:r>
            <a:r>
              <a:rPr lang="pt-BR" sz="3600" dirty="0" err="1"/>
              <a:t>s</a:t>
            </a:r>
            <a:r>
              <a:rPr lang="pt-BR" sz="3600" dirty="0"/>
              <a:t> estejam sempre ativos e disponíveis.</a:t>
            </a:r>
          </a:p>
          <a:p>
            <a:pPr algn="ctr"/>
            <a:endParaRPr lang="pt-BR" sz="3600" dirty="0"/>
          </a:p>
        </p:txBody>
      </p:sp>
      <p:grpSp>
        <p:nvGrpSpPr>
          <p:cNvPr id="33" name="Grupo 32"/>
          <p:cNvGrpSpPr/>
          <p:nvPr/>
        </p:nvGrpSpPr>
        <p:grpSpPr>
          <a:xfrm>
            <a:off x="-1704" y="2034929"/>
            <a:ext cx="3460243" cy="7181624"/>
            <a:chOff x="-1704" y="2034929"/>
            <a:chExt cx="3460243" cy="7181624"/>
          </a:xfrm>
        </p:grpSpPr>
        <p:sp>
          <p:nvSpPr>
            <p:cNvPr id="35" name="Retângulo 34">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36">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1676833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2416046"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ReplicaSet</a:t>
            </a:r>
            <a:endParaRPr lang="en-US" sz="3600" i="1" dirty="0">
              <a:latin typeface="Arial" panose="020B0604020202020204" pitchFamily="34" charset="0"/>
              <a:cs typeface="Arial" panose="020B0604020202020204" pitchFamily="34" charset="0"/>
            </a:endParaRPr>
          </a:p>
        </p:txBody>
      </p:sp>
      <p:sp>
        <p:nvSpPr>
          <p:cNvPr id="32" name="CaixaDeTexto 31">
            <a:extLst>
              <a:ext uri="{FF2B5EF4-FFF2-40B4-BE49-F238E27FC236}">
                <a16:creationId xmlns:a16="http://schemas.microsoft.com/office/drawing/2014/main" id="{22069C8D-E6E4-45C4-9020-2FAA3E747BCB}"/>
              </a:ext>
            </a:extLst>
          </p:cNvPr>
          <p:cNvSpPr txBox="1"/>
          <p:nvPr/>
        </p:nvSpPr>
        <p:spPr>
          <a:xfrm>
            <a:off x="4027008" y="2607627"/>
            <a:ext cx="10027920" cy="5632311"/>
          </a:xfrm>
          <a:prstGeom prst="rect">
            <a:avLst/>
          </a:prstGeom>
          <a:noFill/>
        </p:spPr>
        <p:txBody>
          <a:bodyPr wrap="square" rtlCol="0">
            <a:spAutoFit/>
          </a:bodyPr>
          <a:lstStyle/>
          <a:p>
            <a:pPr algn="ctr"/>
            <a:r>
              <a:rPr lang="pt-BR" sz="3600" dirty="0"/>
              <a:t>Em linhas gerais, não é recomendado manipular o </a:t>
            </a:r>
            <a:r>
              <a:rPr lang="pt-BR" sz="3600" i="1" dirty="0" err="1"/>
              <a:t>ReplicaSet</a:t>
            </a:r>
            <a:r>
              <a:rPr lang="pt-BR" sz="3600" dirty="0"/>
              <a:t> diretamente. </a:t>
            </a:r>
          </a:p>
          <a:p>
            <a:pPr algn="ctr"/>
            <a:endParaRPr lang="pt-BR" sz="3600" dirty="0"/>
          </a:p>
          <a:p>
            <a:pPr algn="ctr"/>
            <a:r>
              <a:rPr lang="pt-BR" sz="3600" dirty="0"/>
              <a:t>Utilize controladores de mais alto nível: </a:t>
            </a:r>
          </a:p>
          <a:p>
            <a:pPr algn="ctr"/>
            <a:endParaRPr lang="pt-BR" sz="3600" i="1" dirty="0"/>
          </a:p>
          <a:p>
            <a:pPr algn="ctr"/>
            <a:r>
              <a:rPr lang="pt-BR" sz="3600" i="1" dirty="0"/>
              <a:t>Deployment, </a:t>
            </a:r>
            <a:r>
              <a:rPr lang="pt-BR" sz="3600" i="1" dirty="0" err="1"/>
              <a:t>DaemonSet</a:t>
            </a:r>
            <a:r>
              <a:rPr lang="pt-BR" sz="3600" i="1" dirty="0"/>
              <a:t>, </a:t>
            </a:r>
            <a:r>
              <a:rPr lang="pt-BR" sz="3600" i="1" dirty="0" err="1"/>
              <a:t>StatefulSet</a:t>
            </a:r>
            <a:r>
              <a:rPr lang="pt-BR" sz="3600" i="1" dirty="0"/>
              <a:t>, </a:t>
            </a:r>
            <a:r>
              <a:rPr lang="pt-BR" sz="3600" i="1" dirty="0" err="1"/>
              <a:t>Job</a:t>
            </a:r>
            <a:r>
              <a:rPr lang="pt-BR" sz="3600" i="1" dirty="0"/>
              <a:t> </a:t>
            </a:r>
            <a:r>
              <a:rPr lang="pt-BR" sz="3600" dirty="0"/>
              <a:t>e </a:t>
            </a:r>
            <a:r>
              <a:rPr lang="pt-BR" sz="3600" i="1" dirty="0" err="1"/>
              <a:t>CronJob</a:t>
            </a:r>
            <a:r>
              <a:rPr lang="pt-BR" sz="3600" i="1" dirty="0"/>
              <a:t>;</a:t>
            </a:r>
            <a:r>
              <a:rPr lang="pt-BR" sz="3600" dirty="0"/>
              <a:t> </a:t>
            </a:r>
          </a:p>
          <a:p>
            <a:pPr algn="ctr"/>
            <a:endParaRPr lang="pt-BR" sz="3600" dirty="0"/>
          </a:p>
          <a:p>
            <a:pPr algn="ctr"/>
            <a:r>
              <a:rPr lang="pt-BR" sz="3600" dirty="0"/>
              <a:t>pois eles fornecem formas declarativas para gerenciar atualizações e outras funcionalidades importantes.</a:t>
            </a:r>
          </a:p>
        </p:txBody>
      </p:sp>
      <p:grpSp>
        <p:nvGrpSpPr>
          <p:cNvPr id="33" name="Grupo 32"/>
          <p:cNvGrpSpPr/>
          <p:nvPr/>
        </p:nvGrpSpPr>
        <p:grpSpPr>
          <a:xfrm>
            <a:off x="-1704" y="2034929"/>
            <a:ext cx="3460243" cy="7181624"/>
            <a:chOff x="-1704" y="2034929"/>
            <a:chExt cx="3460243" cy="7181624"/>
          </a:xfrm>
        </p:grpSpPr>
        <p:sp>
          <p:nvSpPr>
            <p:cNvPr id="35" name="Retângulo 34">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36">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7823071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2646878"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Deployment</a:t>
            </a:r>
          </a:p>
        </p:txBody>
      </p:sp>
      <p:sp>
        <p:nvSpPr>
          <p:cNvPr id="32" name="CaixaDeTexto 31">
            <a:extLst>
              <a:ext uri="{FF2B5EF4-FFF2-40B4-BE49-F238E27FC236}">
                <a16:creationId xmlns:a16="http://schemas.microsoft.com/office/drawing/2014/main" id="{22069C8D-E6E4-45C4-9020-2FAA3E747BCB}"/>
              </a:ext>
            </a:extLst>
          </p:cNvPr>
          <p:cNvSpPr txBox="1"/>
          <p:nvPr/>
        </p:nvSpPr>
        <p:spPr>
          <a:xfrm>
            <a:off x="4027008" y="2999511"/>
            <a:ext cx="10027920" cy="3970318"/>
          </a:xfrm>
          <a:prstGeom prst="rect">
            <a:avLst/>
          </a:prstGeom>
          <a:noFill/>
        </p:spPr>
        <p:txBody>
          <a:bodyPr wrap="square" rtlCol="0">
            <a:spAutoFit/>
          </a:bodyPr>
          <a:lstStyle/>
          <a:p>
            <a:pPr algn="ctr"/>
            <a:r>
              <a:rPr lang="pt-BR" sz="3600" dirty="0"/>
              <a:t>Um controlador de implantação (</a:t>
            </a:r>
            <a:r>
              <a:rPr lang="pt-BR" sz="3600" i="1" dirty="0"/>
              <a:t>Deployment</a:t>
            </a:r>
            <a:r>
              <a:rPr lang="pt-BR" sz="3600" dirty="0"/>
              <a:t>) fornece mecanismos para implantação de </a:t>
            </a:r>
            <a:r>
              <a:rPr lang="pt-BR" sz="3600" i="1" dirty="0" err="1"/>
              <a:t>POD</a:t>
            </a:r>
            <a:r>
              <a:rPr lang="pt-BR" sz="3600" dirty="0" err="1"/>
              <a:t>s</a:t>
            </a:r>
            <a:r>
              <a:rPr lang="pt-BR" sz="3600" dirty="0"/>
              <a:t> e </a:t>
            </a:r>
            <a:r>
              <a:rPr lang="pt-BR" sz="3600" i="1" dirty="0" err="1"/>
              <a:t>ReplicaSet</a:t>
            </a:r>
            <a:r>
              <a:rPr lang="pt-BR" sz="3600" dirty="0" err="1"/>
              <a:t>s</a:t>
            </a:r>
            <a:r>
              <a:rPr lang="pt-BR" sz="3600" dirty="0"/>
              <a:t> de forma declarativa. </a:t>
            </a:r>
          </a:p>
          <a:p>
            <a:pPr algn="ctr"/>
            <a:endParaRPr lang="pt-BR" sz="3600" dirty="0"/>
          </a:p>
          <a:p>
            <a:pPr algn="ctr"/>
            <a:r>
              <a:rPr lang="pt-BR" sz="3600" dirty="0"/>
              <a:t>Nele se descreve um estado desejado e ao aplicá-lo, o controlador irá alterar o estado real para o estado desejado de forma controlada e previsível.</a:t>
            </a:r>
          </a:p>
        </p:txBody>
      </p:sp>
      <p:grpSp>
        <p:nvGrpSpPr>
          <p:cNvPr id="33" name="Grupo 32"/>
          <p:cNvGrpSpPr/>
          <p:nvPr/>
        </p:nvGrpSpPr>
        <p:grpSpPr>
          <a:xfrm>
            <a:off x="-1704" y="2034929"/>
            <a:ext cx="3460243" cy="7181624"/>
            <a:chOff x="-1704" y="2034929"/>
            <a:chExt cx="3460243" cy="7181624"/>
          </a:xfrm>
        </p:grpSpPr>
        <p:sp>
          <p:nvSpPr>
            <p:cNvPr id="35" name="Retângulo 34">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36">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2168416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5563" y="2725284"/>
            <a:ext cx="1655388" cy="1655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2646878"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Deployment</a:t>
            </a:r>
          </a:p>
        </p:txBody>
      </p:sp>
      <p:sp>
        <p:nvSpPr>
          <p:cNvPr id="2" name="Retângulo 1"/>
          <p:cNvSpPr/>
          <p:nvPr/>
        </p:nvSpPr>
        <p:spPr>
          <a:xfrm>
            <a:off x="6109134" y="2536092"/>
            <a:ext cx="2885089" cy="105296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i="1" dirty="0"/>
              <a:t>Deployment</a:t>
            </a:r>
          </a:p>
        </p:txBody>
      </p:sp>
      <p:sp>
        <p:nvSpPr>
          <p:cNvPr id="33" name="Retângulo 32"/>
          <p:cNvSpPr/>
          <p:nvPr/>
        </p:nvSpPr>
        <p:spPr>
          <a:xfrm>
            <a:off x="6109132" y="4426519"/>
            <a:ext cx="2885089" cy="105296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i="1" dirty="0" err="1"/>
              <a:t>ReplicaSet</a:t>
            </a:r>
            <a:endParaRPr lang="pt-BR" sz="3600" b="1" i="1" dirty="0"/>
          </a:p>
        </p:txBody>
      </p:sp>
      <p:cxnSp>
        <p:nvCxnSpPr>
          <p:cNvPr id="5" name="Conector de seta reta 4"/>
          <p:cNvCxnSpPr>
            <a:stCxn id="2" idx="2"/>
            <a:endCxn id="33" idx="0"/>
          </p:cNvCxnSpPr>
          <p:nvPr/>
        </p:nvCxnSpPr>
        <p:spPr>
          <a:xfrm flipH="1">
            <a:off x="7551677" y="3589059"/>
            <a:ext cx="2" cy="837460"/>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Cubo 8"/>
          <p:cNvSpPr/>
          <p:nvPr/>
        </p:nvSpPr>
        <p:spPr>
          <a:xfrm>
            <a:off x="4359160" y="6481351"/>
            <a:ext cx="1749972" cy="1483923"/>
          </a:xfrm>
          <a:prstGeom prst="cube">
            <a:avLst/>
          </a:prstGeom>
          <a:solidFill>
            <a:srgbClr val="E5E6E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i="1" dirty="0">
                <a:solidFill>
                  <a:schemeClr val="tx1"/>
                </a:solidFill>
              </a:rPr>
              <a:t>POD </a:t>
            </a:r>
            <a:r>
              <a:rPr lang="pt-BR" sz="2800" b="1" i="1" dirty="0" err="1">
                <a:solidFill>
                  <a:schemeClr val="tx1"/>
                </a:solidFill>
              </a:rPr>
              <a:t>App</a:t>
            </a:r>
            <a:r>
              <a:rPr lang="pt-BR" sz="2800" b="1" i="1" dirty="0">
                <a:solidFill>
                  <a:schemeClr val="tx1"/>
                </a:solidFill>
              </a:rPr>
              <a:t> v1</a:t>
            </a:r>
          </a:p>
        </p:txBody>
      </p:sp>
      <p:sp>
        <p:nvSpPr>
          <p:cNvPr id="40" name="Cubo 39"/>
          <p:cNvSpPr/>
          <p:nvPr/>
        </p:nvSpPr>
        <p:spPr>
          <a:xfrm>
            <a:off x="6676693" y="6438801"/>
            <a:ext cx="1749972" cy="1483923"/>
          </a:xfrm>
          <a:prstGeom prst="cube">
            <a:avLst/>
          </a:prstGeom>
          <a:solidFill>
            <a:srgbClr val="E5E6E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i="1" dirty="0">
                <a:solidFill>
                  <a:schemeClr val="tx1"/>
                </a:solidFill>
              </a:rPr>
              <a:t>POD </a:t>
            </a:r>
            <a:r>
              <a:rPr lang="pt-BR" sz="2800" b="1" i="1" dirty="0" err="1">
                <a:solidFill>
                  <a:schemeClr val="tx1"/>
                </a:solidFill>
              </a:rPr>
              <a:t>App</a:t>
            </a:r>
            <a:r>
              <a:rPr lang="pt-BR" sz="2800" b="1" i="1" dirty="0">
                <a:solidFill>
                  <a:schemeClr val="tx1"/>
                </a:solidFill>
              </a:rPr>
              <a:t> v1</a:t>
            </a:r>
          </a:p>
        </p:txBody>
      </p:sp>
      <p:sp>
        <p:nvSpPr>
          <p:cNvPr id="43" name="Cubo 42"/>
          <p:cNvSpPr/>
          <p:nvPr/>
        </p:nvSpPr>
        <p:spPr>
          <a:xfrm>
            <a:off x="8994223" y="6481350"/>
            <a:ext cx="1749972" cy="1483923"/>
          </a:xfrm>
          <a:prstGeom prst="cube">
            <a:avLst/>
          </a:prstGeom>
          <a:solidFill>
            <a:srgbClr val="E5E6E0"/>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i="1" dirty="0">
                <a:solidFill>
                  <a:schemeClr val="tx1"/>
                </a:solidFill>
              </a:rPr>
              <a:t>POD </a:t>
            </a:r>
            <a:r>
              <a:rPr lang="pt-BR" sz="2800" b="1" i="1" dirty="0" err="1">
                <a:solidFill>
                  <a:schemeClr val="tx1"/>
                </a:solidFill>
              </a:rPr>
              <a:t>App</a:t>
            </a:r>
            <a:r>
              <a:rPr lang="pt-BR" sz="2800" b="1" i="1" dirty="0">
                <a:solidFill>
                  <a:schemeClr val="tx1"/>
                </a:solidFill>
              </a:rPr>
              <a:t> v1</a:t>
            </a:r>
          </a:p>
        </p:txBody>
      </p:sp>
      <p:cxnSp>
        <p:nvCxnSpPr>
          <p:cNvPr id="44" name="Conector de seta reta 43"/>
          <p:cNvCxnSpPr/>
          <p:nvPr/>
        </p:nvCxnSpPr>
        <p:spPr>
          <a:xfrm>
            <a:off x="7551676" y="5479486"/>
            <a:ext cx="3" cy="1142031"/>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9" name="Retângulo 48"/>
          <p:cNvSpPr/>
          <p:nvPr/>
        </p:nvSpPr>
        <p:spPr>
          <a:xfrm>
            <a:off x="10744195" y="4426518"/>
            <a:ext cx="2885089" cy="1052967"/>
          </a:xfrm>
          <a:prstGeom prst="rect">
            <a:avLst/>
          </a:prstGeom>
          <a:solidFill>
            <a:schemeClr val="bg1"/>
          </a:solidFill>
          <a:ln w="28575">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600" b="1" i="1" dirty="0" err="1">
                <a:solidFill>
                  <a:schemeClr val="tx1">
                    <a:lumMod val="65000"/>
                    <a:lumOff val="35000"/>
                  </a:schemeClr>
                </a:solidFill>
              </a:rPr>
              <a:t>ReplicaSet</a:t>
            </a:r>
            <a:endParaRPr lang="pt-BR" sz="3600" b="1" i="1" dirty="0">
              <a:solidFill>
                <a:schemeClr val="tx1">
                  <a:lumMod val="65000"/>
                  <a:lumOff val="35000"/>
                </a:schemeClr>
              </a:solidFill>
            </a:endParaRPr>
          </a:p>
        </p:txBody>
      </p:sp>
      <p:sp>
        <p:nvSpPr>
          <p:cNvPr id="50" name="Cubo 49"/>
          <p:cNvSpPr/>
          <p:nvPr/>
        </p:nvSpPr>
        <p:spPr>
          <a:xfrm>
            <a:off x="11311753" y="6413369"/>
            <a:ext cx="1749972" cy="1483923"/>
          </a:xfrm>
          <a:prstGeom prst="cube">
            <a:avLst/>
          </a:prstGeom>
          <a:solidFill>
            <a:schemeClr val="bg1"/>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800" b="1" i="1" dirty="0">
                <a:solidFill>
                  <a:schemeClr val="tx1">
                    <a:lumMod val="50000"/>
                    <a:lumOff val="50000"/>
                  </a:schemeClr>
                </a:solidFill>
              </a:rPr>
              <a:t>POD </a:t>
            </a:r>
            <a:r>
              <a:rPr lang="pt-BR" sz="2800" b="1" i="1" dirty="0" err="1">
                <a:solidFill>
                  <a:schemeClr val="tx1">
                    <a:lumMod val="50000"/>
                    <a:lumOff val="50000"/>
                  </a:schemeClr>
                </a:solidFill>
              </a:rPr>
              <a:t>App</a:t>
            </a:r>
            <a:r>
              <a:rPr lang="pt-BR" sz="2800" b="1" i="1" dirty="0">
                <a:solidFill>
                  <a:schemeClr val="tx1">
                    <a:lumMod val="50000"/>
                    <a:lumOff val="50000"/>
                  </a:schemeClr>
                </a:solidFill>
              </a:rPr>
              <a:t> v2</a:t>
            </a:r>
          </a:p>
        </p:txBody>
      </p:sp>
      <p:cxnSp>
        <p:nvCxnSpPr>
          <p:cNvPr id="16" name="Conector angulado 15"/>
          <p:cNvCxnSpPr>
            <a:stCxn id="2" idx="3"/>
            <a:endCxn id="49" idx="0"/>
          </p:cNvCxnSpPr>
          <p:nvPr/>
        </p:nvCxnSpPr>
        <p:spPr>
          <a:xfrm>
            <a:off x="8994223" y="3062576"/>
            <a:ext cx="3192517" cy="1363942"/>
          </a:xfrm>
          <a:prstGeom prst="bentConnector2">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Conector de seta reta 53"/>
          <p:cNvCxnSpPr/>
          <p:nvPr/>
        </p:nvCxnSpPr>
        <p:spPr>
          <a:xfrm>
            <a:off x="12186736" y="5458532"/>
            <a:ext cx="3" cy="1142031"/>
          </a:xfrm>
          <a:prstGeom prst="straightConnector1">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7" name="AutoShape 2" descr="https://www.josh.biz/wp-content/uploads/2012/11/refresh.gif"/>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cxnSp>
        <p:nvCxnSpPr>
          <p:cNvPr id="57" name="Conector angulado 56"/>
          <p:cNvCxnSpPr/>
          <p:nvPr/>
        </p:nvCxnSpPr>
        <p:spPr>
          <a:xfrm rot="16200000" flipH="1">
            <a:off x="8574748" y="5374348"/>
            <a:ext cx="1750722" cy="911781"/>
          </a:xfrm>
          <a:prstGeom prst="bentConnector3">
            <a:avLst>
              <a:gd name="adj1" fmla="val -429"/>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Conector angulado 61"/>
          <p:cNvCxnSpPr/>
          <p:nvPr/>
        </p:nvCxnSpPr>
        <p:spPr>
          <a:xfrm rot="5400000">
            <a:off x="4772608" y="5374350"/>
            <a:ext cx="1750722" cy="911781"/>
          </a:xfrm>
          <a:prstGeom prst="bentConnector3">
            <a:avLst>
              <a:gd name="adj1" fmla="val -429"/>
            </a:avLst>
          </a:prstGeom>
          <a:ln w="28575">
            <a:solidFill>
              <a:schemeClr val="bg1">
                <a:lumMod val="5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6" name="Grupo 45"/>
          <p:cNvGrpSpPr/>
          <p:nvPr/>
        </p:nvGrpSpPr>
        <p:grpSpPr>
          <a:xfrm>
            <a:off x="-1704" y="2034929"/>
            <a:ext cx="3460243" cy="7181624"/>
            <a:chOff x="-1704" y="2034929"/>
            <a:chExt cx="3460243" cy="7181624"/>
          </a:xfrm>
        </p:grpSpPr>
        <p:sp>
          <p:nvSpPr>
            <p:cNvPr id="47" name="Retângulo 46">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tângulo 47">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aixaDeTexto 5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55" name="Retângulo 54">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tângulo 62">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Retângulo 64">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tângulo 66">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tângulo 67">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9"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4032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id="{DD5EF79F-E7B6-4B55-9489-8BF9D274368B}"/>
              </a:ext>
            </a:extLst>
          </p:cNvPr>
          <p:cNvSpPr txBox="1"/>
          <p:nvPr/>
        </p:nvSpPr>
        <p:spPr>
          <a:xfrm>
            <a:off x="3752292" y="875854"/>
            <a:ext cx="482696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Origem</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0DC4CF0F-B06D-4DED-8463-81BDF9981989}"/>
              </a:ext>
            </a:extLst>
          </p:cNvPr>
          <p:cNvSpPr txBox="1"/>
          <p:nvPr/>
        </p:nvSpPr>
        <p:spPr>
          <a:xfrm>
            <a:off x="4352710" y="3229600"/>
            <a:ext cx="9237094" cy="1938992"/>
          </a:xfrm>
          <a:prstGeom prst="rect">
            <a:avLst/>
          </a:prstGeom>
          <a:noFill/>
        </p:spPr>
        <p:txBody>
          <a:bodyPr wrap="square" rtlCol="0">
            <a:spAutoFit/>
          </a:bodyPr>
          <a:lstStyle/>
          <a:p>
            <a:pPr algn="ctr"/>
            <a:r>
              <a:rPr lang="pt-BR" sz="4000" i="1" dirty="0"/>
              <a:t>O Google está executando </a:t>
            </a:r>
            <a:r>
              <a:rPr lang="pt-BR" sz="4000" i="1" dirty="0" err="1"/>
              <a:t>workloads</a:t>
            </a:r>
            <a:r>
              <a:rPr lang="pt-BR" sz="4000" i="1" dirty="0"/>
              <a:t> </a:t>
            </a:r>
            <a:r>
              <a:rPr lang="pt-BR" sz="4000" i="1" dirty="0" err="1"/>
              <a:t>conteinerizados</a:t>
            </a:r>
            <a:r>
              <a:rPr lang="pt-BR" sz="4000" i="1" dirty="0"/>
              <a:t> em produção há mais de uma década.</a:t>
            </a:r>
          </a:p>
        </p:txBody>
      </p:sp>
      <p:sp>
        <p:nvSpPr>
          <p:cNvPr id="9" name="CaixaDeTexto 8">
            <a:extLst>
              <a:ext uri="{FF2B5EF4-FFF2-40B4-BE49-F238E27FC236}">
                <a16:creationId xmlns:a16="http://schemas.microsoft.com/office/drawing/2014/main" id="{D4DC3362-AB42-454D-ADF3-4482AA9D4F9D}"/>
              </a:ext>
            </a:extLst>
          </p:cNvPr>
          <p:cNvSpPr txBox="1"/>
          <p:nvPr/>
        </p:nvSpPr>
        <p:spPr>
          <a:xfrm>
            <a:off x="4269822" y="7077798"/>
            <a:ext cx="9402895" cy="461665"/>
          </a:xfrm>
          <a:prstGeom prst="rect">
            <a:avLst/>
          </a:prstGeom>
          <a:noFill/>
        </p:spPr>
        <p:txBody>
          <a:bodyPr wrap="none" rtlCol="0">
            <a:spAutoFit/>
          </a:bodyPr>
          <a:lstStyle/>
          <a:p>
            <a:pPr algn="ctr"/>
            <a:r>
              <a:rPr lang="en-US" sz="2400" dirty="0"/>
              <a:t>https://blog.kubernetes.io/2015/04/borg-predecessor-to-kubernetes.html</a:t>
            </a:r>
            <a:endParaRPr lang="pt-BR" sz="2400" dirty="0"/>
          </a:p>
        </p:txBody>
      </p:sp>
      <p:sp>
        <p:nvSpPr>
          <p:cNvPr id="11" name="CaixaDeTexto 10">
            <a:extLst>
              <a:ext uri="{FF2B5EF4-FFF2-40B4-BE49-F238E27FC236}">
                <a16:creationId xmlns:a16="http://schemas.microsoft.com/office/drawing/2014/main" id="{7635C813-5244-43CA-B996-B343DAACE7B8}"/>
              </a:ext>
            </a:extLst>
          </p:cNvPr>
          <p:cNvSpPr txBox="1"/>
          <p:nvPr/>
        </p:nvSpPr>
        <p:spPr>
          <a:xfrm>
            <a:off x="4668473" y="3079623"/>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7" name="CaixaDeTexto 36">
            <a:extLst>
              <a:ext uri="{FF2B5EF4-FFF2-40B4-BE49-F238E27FC236}">
                <a16:creationId xmlns:a16="http://schemas.microsoft.com/office/drawing/2014/main" id="{934A8916-2396-4DF4-A2C3-37307889E0F4}"/>
              </a:ext>
            </a:extLst>
          </p:cNvPr>
          <p:cNvSpPr txBox="1"/>
          <p:nvPr/>
        </p:nvSpPr>
        <p:spPr>
          <a:xfrm>
            <a:off x="10126131" y="4322701"/>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grpSp>
        <p:nvGrpSpPr>
          <p:cNvPr id="35" name="Grupo 34"/>
          <p:cNvGrpSpPr/>
          <p:nvPr/>
        </p:nvGrpSpPr>
        <p:grpSpPr>
          <a:xfrm>
            <a:off x="-1704" y="2034929"/>
            <a:ext cx="3460243" cy="7181624"/>
            <a:chOff x="-1704" y="2034929"/>
            <a:chExt cx="3460243" cy="7181624"/>
          </a:xfrm>
        </p:grpSpPr>
        <p:sp>
          <p:nvSpPr>
            <p:cNvPr id="38" name="Retângulo 37">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Retângulo 39">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CaixaDeTexto 44">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6" name="Retângulo 45">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8563500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ângulo 47">
            <a:extLst>
              <a:ext uri="{FF2B5EF4-FFF2-40B4-BE49-F238E27FC236}">
                <a16:creationId xmlns:a16="http://schemas.microsoft.com/office/drawing/2014/main" id="{62B79FD1-2FF9-4CBD-9CBB-60E0AA7A5F4C}"/>
              </a:ext>
            </a:extLst>
          </p:cNvPr>
          <p:cNvSpPr/>
          <p:nvPr/>
        </p:nvSpPr>
        <p:spPr>
          <a:xfrm>
            <a:off x="9242962" y="2612955"/>
            <a:ext cx="4708476" cy="5427520"/>
          </a:xfrm>
          <a:prstGeom prst="rect">
            <a:avLst/>
          </a:prstGeom>
          <a:solidFill>
            <a:srgbClr val="222222"/>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F6C3527D-BAE7-40BC-B26A-7816A91787A8}"/>
              </a:ext>
            </a:extLst>
          </p:cNvPr>
          <p:cNvSpPr/>
          <p:nvPr/>
        </p:nvSpPr>
        <p:spPr>
          <a:xfrm>
            <a:off x="3966065" y="2612955"/>
            <a:ext cx="4708475" cy="5427520"/>
          </a:xfrm>
          <a:prstGeom prst="rect">
            <a:avLst/>
          </a:prstGeom>
          <a:solidFill>
            <a:srgbClr val="222222"/>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2646878"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Deployment</a:t>
            </a:r>
          </a:p>
        </p:txBody>
      </p:sp>
      <p:pic>
        <p:nvPicPr>
          <p:cNvPr id="7" name="Imagem 6">
            <a:extLst>
              <a:ext uri="{FF2B5EF4-FFF2-40B4-BE49-F238E27FC236}">
                <a16:creationId xmlns:a16="http://schemas.microsoft.com/office/drawing/2014/main" id="{C9F74300-5D06-441F-9DC1-60FFB0EBD2A6}"/>
              </a:ext>
            </a:extLst>
          </p:cNvPr>
          <p:cNvPicPr>
            <a:picLocks noChangeAspect="1"/>
          </p:cNvPicPr>
          <p:nvPr/>
        </p:nvPicPr>
        <p:blipFill rotWithShape="1">
          <a:blip r:embed="rId5"/>
          <a:srcRect t="1" r="48798" b="52824"/>
          <a:stretch/>
        </p:blipFill>
        <p:spPr>
          <a:xfrm>
            <a:off x="4117710" y="2803208"/>
            <a:ext cx="4400480" cy="4459907"/>
          </a:xfrm>
          <a:prstGeom prst="rect">
            <a:avLst/>
          </a:prstGeom>
        </p:spPr>
      </p:pic>
      <p:pic>
        <p:nvPicPr>
          <p:cNvPr id="35" name="Imagem 34">
            <a:extLst>
              <a:ext uri="{FF2B5EF4-FFF2-40B4-BE49-F238E27FC236}">
                <a16:creationId xmlns:a16="http://schemas.microsoft.com/office/drawing/2014/main" id="{2CF24CC9-9ECE-4F2B-869A-104337CB1BBE}"/>
              </a:ext>
            </a:extLst>
          </p:cNvPr>
          <p:cNvPicPr>
            <a:picLocks noChangeAspect="1"/>
          </p:cNvPicPr>
          <p:nvPr/>
        </p:nvPicPr>
        <p:blipFill rotWithShape="1">
          <a:blip r:embed="rId5"/>
          <a:srcRect l="3579" t="46568" r="48436" b="1"/>
          <a:stretch/>
        </p:blipFill>
        <p:spPr>
          <a:xfrm>
            <a:off x="9692310" y="2872387"/>
            <a:ext cx="4124034" cy="5051397"/>
          </a:xfrm>
          <a:prstGeom prst="rect">
            <a:avLst/>
          </a:prstGeom>
        </p:spPr>
      </p:pic>
      <p:sp>
        <p:nvSpPr>
          <p:cNvPr id="9" name="Retângulo 8">
            <a:extLst>
              <a:ext uri="{FF2B5EF4-FFF2-40B4-BE49-F238E27FC236}">
                <a16:creationId xmlns:a16="http://schemas.microsoft.com/office/drawing/2014/main" id="{1AF9EF5C-5FED-4781-928E-88A282CAC687}"/>
              </a:ext>
            </a:extLst>
          </p:cNvPr>
          <p:cNvSpPr/>
          <p:nvPr/>
        </p:nvSpPr>
        <p:spPr>
          <a:xfrm>
            <a:off x="10224795" y="3455018"/>
            <a:ext cx="2689400" cy="504970"/>
          </a:xfrm>
          <a:prstGeom prst="rect">
            <a:avLst/>
          </a:prstGeom>
          <a:noFill/>
          <a:ln w="28575">
            <a:solidFill>
              <a:srgbClr val="326D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958428A2-ADEB-40EC-A64E-0B8216279D43}"/>
              </a:ext>
            </a:extLst>
          </p:cNvPr>
          <p:cNvSpPr/>
          <p:nvPr/>
        </p:nvSpPr>
        <p:spPr>
          <a:xfrm>
            <a:off x="4683786" y="5344649"/>
            <a:ext cx="2689400" cy="514246"/>
          </a:xfrm>
          <a:prstGeom prst="rect">
            <a:avLst/>
          </a:prstGeom>
          <a:noFill/>
          <a:ln w="28575">
            <a:solidFill>
              <a:srgbClr val="326DE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Angulado 10">
            <a:extLst>
              <a:ext uri="{FF2B5EF4-FFF2-40B4-BE49-F238E27FC236}">
                <a16:creationId xmlns:a16="http://schemas.microsoft.com/office/drawing/2014/main" id="{7CB001C1-E4E4-4946-BE51-A5BF804247E5}"/>
              </a:ext>
            </a:extLst>
          </p:cNvPr>
          <p:cNvCxnSpPr>
            <a:cxnSpLocks/>
            <a:stCxn id="38" idx="3"/>
            <a:endCxn id="9" idx="1"/>
          </p:cNvCxnSpPr>
          <p:nvPr/>
        </p:nvCxnSpPr>
        <p:spPr>
          <a:xfrm flipV="1">
            <a:off x="7373186" y="3707503"/>
            <a:ext cx="2851609" cy="1894269"/>
          </a:xfrm>
          <a:prstGeom prst="bentConnector3">
            <a:avLst>
              <a:gd name="adj1" fmla="val 53829"/>
            </a:avLst>
          </a:prstGeom>
          <a:ln w="28575">
            <a:solidFill>
              <a:srgbClr val="326DE6"/>
            </a:solidFill>
          </a:ln>
        </p:spPr>
        <p:style>
          <a:lnRef idx="1">
            <a:schemeClr val="accent1"/>
          </a:lnRef>
          <a:fillRef idx="0">
            <a:schemeClr val="accent1"/>
          </a:fillRef>
          <a:effectRef idx="0">
            <a:schemeClr val="accent1"/>
          </a:effectRef>
          <a:fontRef idx="minor">
            <a:schemeClr val="tx1"/>
          </a:fontRef>
        </p:style>
      </p:cxnSp>
      <p:cxnSp>
        <p:nvCxnSpPr>
          <p:cNvPr id="25" name="Conector reto 24">
            <a:extLst>
              <a:ext uri="{FF2B5EF4-FFF2-40B4-BE49-F238E27FC236}">
                <a16:creationId xmlns:a16="http://schemas.microsoft.com/office/drawing/2014/main" id="{144043E0-BE54-4A4C-B8F4-5DAAA3871811}"/>
              </a:ext>
            </a:extLst>
          </p:cNvPr>
          <p:cNvCxnSpPr>
            <a:cxnSpLocks/>
          </p:cNvCxnSpPr>
          <p:nvPr/>
        </p:nvCxnSpPr>
        <p:spPr>
          <a:xfrm>
            <a:off x="4740374" y="6179777"/>
            <a:ext cx="0" cy="1860698"/>
          </a:xfrm>
          <a:prstGeom prst="line">
            <a:avLst/>
          </a:prstGeom>
          <a:ln w="1270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4" name="Conector reto 53">
            <a:extLst>
              <a:ext uri="{FF2B5EF4-FFF2-40B4-BE49-F238E27FC236}">
                <a16:creationId xmlns:a16="http://schemas.microsoft.com/office/drawing/2014/main" id="{771B0B96-955D-468A-9E1A-B49C94801F81}"/>
              </a:ext>
            </a:extLst>
          </p:cNvPr>
          <p:cNvCxnSpPr>
            <a:cxnSpLocks/>
          </p:cNvCxnSpPr>
          <p:nvPr/>
        </p:nvCxnSpPr>
        <p:spPr>
          <a:xfrm>
            <a:off x="10020881" y="2650702"/>
            <a:ext cx="0" cy="5389773"/>
          </a:xfrm>
          <a:prstGeom prst="line">
            <a:avLst/>
          </a:prstGeom>
          <a:ln w="1270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6" name="Conector reto 55">
            <a:extLst>
              <a:ext uri="{FF2B5EF4-FFF2-40B4-BE49-F238E27FC236}">
                <a16:creationId xmlns:a16="http://schemas.microsoft.com/office/drawing/2014/main" id="{E5270E8B-283E-4C7E-8D11-41867DF203EA}"/>
              </a:ext>
            </a:extLst>
          </p:cNvPr>
          <p:cNvCxnSpPr>
            <a:cxnSpLocks/>
          </p:cNvCxnSpPr>
          <p:nvPr/>
        </p:nvCxnSpPr>
        <p:spPr>
          <a:xfrm>
            <a:off x="4471969" y="4808729"/>
            <a:ext cx="0" cy="3231746"/>
          </a:xfrm>
          <a:prstGeom prst="line">
            <a:avLst/>
          </a:prstGeom>
          <a:ln w="1270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58" name="Conector reto 57">
            <a:extLst>
              <a:ext uri="{FF2B5EF4-FFF2-40B4-BE49-F238E27FC236}">
                <a16:creationId xmlns:a16="http://schemas.microsoft.com/office/drawing/2014/main" id="{5FFCF640-6C18-4869-AB71-54074915CC91}"/>
              </a:ext>
            </a:extLst>
          </p:cNvPr>
          <p:cNvCxnSpPr>
            <a:cxnSpLocks/>
          </p:cNvCxnSpPr>
          <p:nvPr/>
        </p:nvCxnSpPr>
        <p:spPr>
          <a:xfrm>
            <a:off x="9748866" y="2650702"/>
            <a:ext cx="0" cy="5389773"/>
          </a:xfrm>
          <a:prstGeom prst="line">
            <a:avLst/>
          </a:prstGeom>
          <a:ln w="12700">
            <a:solidFill>
              <a:schemeClr val="tx1">
                <a:lumMod val="65000"/>
                <a:lumOff val="35000"/>
              </a:schemeClr>
            </a:solidFill>
            <a:prstDash val="lgDash"/>
          </a:ln>
        </p:spPr>
        <p:style>
          <a:lnRef idx="1">
            <a:schemeClr val="accent1"/>
          </a:lnRef>
          <a:fillRef idx="0">
            <a:schemeClr val="accent1"/>
          </a:fillRef>
          <a:effectRef idx="0">
            <a:schemeClr val="accent1"/>
          </a:effectRef>
          <a:fontRef idx="minor">
            <a:schemeClr val="tx1"/>
          </a:fontRef>
        </p:style>
      </p:cxnSp>
      <p:grpSp>
        <p:nvGrpSpPr>
          <p:cNvPr id="43" name="Grupo 42"/>
          <p:cNvGrpSpPr/>
          <p:nvPr/>
        </p:nvGrpSpPr>
        <p:grpSpPr>
          <a:xfrm>
            <a:off x="-1704" y="2034929"/>
            <a:ext cx="3460243" cy="7181624"/>
            <a:chOff x="-1704" y="2034929"/>
            <a:chExt cx="3460243" cy="7181624"/>
          </a:xfrm>
        </p:grpSpPr>
        <p:sp>
          <p:nvSpPr>
            <p:cNvPr id="44" name="Retângulo 43">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5" name="Retângulo 4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aixaDeTexto 48">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50" name="Retângulo 49">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0" name="Retângulo 59">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1" name="Retângulo 60">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tângulo 62">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tângulo 63">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2604839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4596130"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Outros </a:t>
            </a:r>
            <a:r>
              <a:rPr lang="en-US" sz="3600" i="1" dirty="0" err="1">
                <a:latin typeface="Arial" panose="020B0604020202020204" pitchFamily="34" charset="0"/>
                <a:cs typeface="Arial" panose="020B0604020202020204" pitchFamily="34" charset="0"/>
              </a:rPr>
              <a:t>Controladores</a:t>
            </a:r>
            <a:endParaRPr lang="en-US" sz="3600" i="1" dirty="0">
              <a:latin typeface="Arial" panose="020B0604020202020204" pitchFamily="34" charset="0"/>
              <a:cs typeface="Arial" panose="020B0604020202020204" pitchFamily="34" charset="0"/>
            </a:endParaRPr>
          </a:p>
        </p:txBody>
      </p:sp>
      <p:sp>
        <p:nvSpPr>
          <p:cNvPr id="43" name="CaixaDeTexto 42">
            <a:extLst>
              <a:ext uri="{FF2B5EF4-FFF2-40B4-BE49-F238E27FC236}">
                <a16:creationId xmlns:a16="http://schemas.microsoft.com/office/drawing/2014/main" id="{64FF4FF5-B3F9-4BDC-BE42-43BBAFA96EF1}"/>
              </a:ext>
            </a:extLst>
          </p:cNvPr>
          <p:cNvSpPr txBox="1"/>
          <p:nvPr/>
        </p:nvSpPr>
        <p:spPr>
          <a:xfrm>
            <a:off x="3880584" y="2240128"/>
            <a:ext cx="10317177" cy="3077766"/>
          </a:xfrm>
          <a:prstGeom prst="rect">
            <a:avLst/>
          </a:prstGeom>
          <a:noFill/>
        </p:spPr>
        <p:txBody>
          <a:bodyPr wrap="square" rtlCol="0">
            <a:spAutoFit/>
          </a:bodyPr>
          <a:lstStyle/>
          <a:p>
            <a:pPr marL="571500" indent="-571500">
              <a:spcAft>
                <a:spcPts val="2000"/>
              </a:spcAft>
              <a:buFont typeface="Wingdings" panose="05000000000000000000" pitchFamily="2" charset="2"/>
              <a:buChar char="ü"/>
            </a:pPr>
            <a:r>
              <a:rPr lang="en-US" sz="3600" dirty="0" err="1"/>
              <a:t>StatefulSet</a:t>
            </a:r>
            <a:r>
              <a:rPr lang="en-US" sz="3600" dirty="0"/>
              <a:t>;</a:t>
            </a:r>
          </a:p>
          <a:p>
            <a:pPr marL="571500" indent="-571500">
              <a:spcAft>
                <a:spcPts val="2000"/>
              </a:spcAft>
              <a:buFont typeface="Wingdings" panose="05000000000000000000" pitchFamily="2" charset="2"/>
              <a:buChar char="ü"/>
            </a:pPr>
            <a:r>
              <a:rPr lang="en-US" sz="3600" dirty="0" err="1"/>
              <a:t>DaemonSet</a:t>
            </a:r>
            <a:r>
              <a:rPr lang="en-US" sz="3600" dirty="0"/>
              <a:t>;</a:t>
            </a:r>
          </a:p>
          <a:p>
            <a:pPr marL="571500" indent="-571500">
              <a:spcAft>
                <a:spcPts val="2000"/>
              </a:spcAft>
              <a:buFont typeface="Wingdings" panose="05000000000000000000" pitchFamily="2" charset="2"/>
              <a:buChar char="ü"/>
            </a:pPr>
            <a:r>
              <a:rPr lang="en-US" sz="3600" dirty="0"/>
              <a:t>Job – Run</a:t>
            </a:r>
            <a:r>
              <a:rPr lang="pt-BR" sz="3600" dirty="0"/>
              <a:t> </a:t>
            </a:r>
            <a:r>
              <a:rPr lang="pt-BR" sz="3600" dirty="0" err="1"/>
              <a:t>to</a:t>
            </a:r>
            <a:r>
              <a:rPr lang="pt-BR" sz="3600" dirty="0"/>
              <a:t> </a:t>
            </a:r>
            <a:r>
              <a:rPr lang="pt-BR" sz="3600" dirty="0" err="1"/>
              <a:t>Completion</a:t>
            </a:r>
            <a:r>
              <a:rPr lang="pt-BR" sz="3600" dirty="0"/>
              <a:t>;</a:t>
            </a:r>
          </a:p>
          <a:p>
            <a:pPr marL="571500" indent="-571500">
              <a:spcAft>
                <a:spcPts val="2000"/>
              </a:spcAft>
              <a:buFont typeface="Wingdings" panose="05000000000000000000" pitchFamily="2" charset="2"/>
              <a:buChar char="ü"/>
            </a:pPr>
            <a:r>
              <a:rPr lang="pt-BR" sz="3600" dirty="0" err="1"/>
              <a:t>CronJob</a:t>
            </a:r>
            <a:r>
              <a:rPr lang="pt-BR" sz="3600" dirty="0"/>
              <a:t>.</a:t>
            </a:r>
            <a:endParaRPr lang="en-US" sz="3600" dirty="0"/>
          </a:p>
        </p:txBody>
      </p:sp>
    </p:spTree>
    <p:extLst>
      <p:ext uri="{BB962C8B-B14F-4D97-AF65-F5344CB8AC3E}">
        <p14:creationId xmlns:p14="http://schemas.microsoft.com/office/powerpoint/2010/main" val="10966625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tângulo 16">
            <a:extLst>
              <a:ext uri="{FF2B5EF4-FFF2-40B4-BE49-F238E27FC236}">
                <a16:creationId xmlns:a16="http://schemas.microsoft.com/office/drawing/2014/main" id="{60CF56F9-F68D-4F41-8FC2-6DEB0FE538B1}"/>
              </a:ext>
            </a:extLst>
          </p:cNvPr>
          <p:cNvSpPr/>
          <p:nvPr/>
        </p:nvSpPr>
        <p:spPr>
          <a:xfrm>
            <a:off x="0" y="6128085"/>
            <a:ext cx="14630400" cy="321494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2E3DB1FA-3B1E-4B3E-815D-C9276F102D5B}"/>
              </a:ext>
            </a:extLst>
          </p:cNvPr>
          <p:cNvSpPr/>
          <p:nvPr/>
        </p:nvSpPr>
        <p:spPr>
          <a:xfrm>
            <a:off x="0" y="513347"/>
            <a:ext cx="14630400" cy="561473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 name="Picture 2" descr="http://blog.marcelocavalcante.net/imgs/kubernetes_logo.png">
            <a:extLst>
              <a:ext uri="{FF2B5EF4-FFF2-40B4-BE49-F238E27FC236}">
                <a16:creationId xmlns:a16="http://schemas.microsoft.com/office/drawing/2014/main" id="{8EBC1D7D-5D30-4AF6-BB0E-580A8B281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66" y="977817"/>
            <a:ext cx="2667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8" name="Retângulo 17">
            <a:extLst>
              <a:ext uri="{FF2B5EF4-FFF2-40B4-BE49-F238E27FC236}">
                <a16:creationId xmlns:a16="http://schemas.microsoft.com/office/drawing/2014/main" id="{050EFAEF-0AF1-4A30-804D-977BC33E5DE2}"/>
              </a:ext>
            </a:extLst>
          </p:cNvPr>
          <p:cNvSpPr/>
          <p:nvPr/>
        </p:nvSpPr>
        <p:spPr>
          <a:xfrm>
            <a:off x="0" y="0"/>
            <a:ext cx="14630400" cy="513346"/>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AutoShape 2" descr="https://media.gettyimages.com/photos/rocks-balancing-as-scale-on-wooden-plank-picture-id154556245"/>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940"/>
          <a:stretch/>
        </p:blipFill>
        <p:spPr bwMode="auto">
          <a:xfrm>
            <a:off x="3817596" y="1138237"/>
            <a:ext cx="10096500" cy="6867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aixaDeTexto 10">
            <a:extLst>
              <a:ext uri="{FF2B5EF4-FFF2-40B4-BE49-F238E27FC236}">
                <a16:creationId xmlns:a16="http://schemas.microsoft.com/office/drawing/2014/main" id="{57BD5C10-9E2C-4C19-9A70-D1555C5660DE}"/>
              </a:ext>
            </a:extLst>
          </p:cNvPr>
          <p:cNvSpPr txBox="1"/>
          <p:nvPr/>
        </p:nvSpPr>
        <p:spPr>
          <a:xfrm>
            <a:off x="937589" y="6657152"/>
            <a:ext cx="1889364" cy="707886"/>
          </a:xfrm>
          <a:prstGeom prst="rect">
            <a:avLst/>
          </a:prstGeom>
          <a:noFill/>
        </p:spPr>
        <p:txBody>
          <a:bodyPr wrap="none" rtlCol="0">
            <a:spAutoFit/>
          </a:bodyPr>
          <a:lstStyle/>
          <a:p>
            <a:pPr algn="ctr"/>
            <a:r>
              <a:rPr lang="en-US" sz="4000" b="1" i="1" dirty="0">
                <a:solidFill>
                  <a:schemeClr val="bg1"/>
                </a:solidFill>
              </a:rPr>
              <a:t>Services</a:t>
            </a:r>
            <a:endParaRPr lang="pt-BR" sz="4000" b="1" i="1" dirty="0">
              <a:solidFill>
                <a:schemeClr val="bg1"/>
              </a:solidFill>
            </a:endParaRPr>
          </a:p>
        </p:txBody>
      </p:sp>
    </p:spTree>
    <p:extLst>
      <p:ext uri="{BB962C8B-B14F-4D97-AF65-F5344CB8AC3E}">
        <p14:creationId xmlns:p14="http://schemas.microsoft.com/office/powerpoint/2010/main" val="8513192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1954381"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Services</a:t>
            </a:r>
          </a:p>
        </p:txBody>
      </p:sp>
      <p:sp>
        <p:nvSpPr>
          <p:cNvPr id="43" name="CaixaDeTexto 42">
            <a:extLst>
              <a:ext uri="{FF2B5EF4-FFF2-40B4-BE49-F238E27FC236}">
                <a16:creationId xmlns:a16="http://schemas.microsoft.com/office/drawing/2014/main" id="{64FF4FF5-B3F9-4BDC-BE42-43BBAFA96EF1}"/>
              </a:ext>
            </a:extLst>
          </p:cNvPr>
          <p:cNvSpPr txBox="1"/>
          <p:nvPr/>
        </p:nvSpPr>
        <p:spPr>
          <a:xfrm>
            <a:off x="3880584" y="2965364"/>
            <a:ext cx="10317177" cy="3439403"/>
          </a:xfrm>
          <a:prstGeom prst="rect">
            <a:avLst/>
          </a:prstGeom>
          <a:noFill/>
        </p:spPr>
        <p:txBody>
          <a:bodyPr wrap="square" rtlCol="0">
            <a:spAutoFit/>
          </a:bodyPr>
          <a:lstStyle/>
          <a:p>
            <a:pPr marL="571500" indent="-571500">
              <a:spcAft>
                <a:spcPts val="4500"/>
              </a:spcAft>
              <a:buFont typeface="Wingdings" panose="05000000000000000000" pitchFamily="2" charset="2"/>
              <a:buChar char="ü"/>
            </a:pPr>
            <a:r>
              <a:rPr lang="pt-BR" sz="3600" dirty="0"/>
              <a:t>Os </a:t>
            </a:r>
            <a:r>
              <a:rPr lang="pt-BR" sz="3600" i="1" dirty="0" err="1"/>
              <a:t>POD</a:t>
            </a:r>
            <a:r>
              <a:rPr lang="pt-BR" sz="3600" dirty="0" err="1"/>
              <a:t>s</a:t>
            </a:r>
            <a:r>
              <a:rPr lang="pt-BR" sz="3600" dirty="0"/>
              <a:t> são unidades que nascem e em algum momento morrem. </a:t>
            </a:r>
          </a:p>
          <a:p>
            <a:pPr marL="571500" indent="-571500">
              <a:spcAft>
                <a:spcPts val="4500"/>
              </a:spcAft>
              <a:buFont typeface="Wingdings" panose="05000000000000000000" pitchFamily="2" charset="2"/>
              <a:buChar char="ü"/>
            </a:pPr>
            <a:r>
              <a:rPr lang="pt-BR" sz="3600" dirty="0"/>
              <a:t>Os </a:t>
            </a:r>
            <a:r>
              <a:rPr lang="pt-BR" sz="3600" i="1" dirty="0" err="1"/>
              <a:t>RelicaSet</a:t>
            </a:r>
            <a:r>
              <a:rPr lang="pt-BR" sz="3600" dirty="0" err="1"/>
              <a:t>s</a:t>
            </a:r>
            <a:r>
              <a:rPr lang="pt-BR" sz="3600" dirty="0"/>
              <a:t> criam e destroem os </a:t>
            </a:r>
            <a:r>
              <a:rPr lang="pt-BR" sz="3600" i="1" dirty="0" err="1"/>
              <a:t>POD</a:t>
            </a:r>
            <a:r>
              <a:rPr lang="pt-BR" sz="3600" dirty="0" err="1"/>
              <a:t>s</a:t>
            </a:r>
            <a:r>
              <a:rPr lang="pt-BR" sz="3600" dirty="0"/>
              <a:t> sob demanda (ao escalar ou realizar atualizações, por exemplo).</a:t>
            </a: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478377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580"/>
        <p:cNvGrpSpPr/>
        <p:nvPr/>
      </p:nvGrpSpPr>
      <p:grpSpPr>
        <a:xfrm>
          <a:off x="0" y="0"/>
          <a:ext cx="0" cy="0"/>
          <a:chOff x="0" y="0"/>
          <a:chExt cx="0" cy="0"/>
        </a:xfrm>
      </p:grpSpPr>
      <p:grpSp>
        <p:nvGrpSpPr>
          <p:cNvPr id="24581" name="Shape 24581"/>
          <p:cNvGrpSpPr/>
          <p:nvPr/>
        </p:nvGrpSpPr>
        <p:grpSpPr>
          <a:xfrm>
            <a:off x="-1704" y="-1875"/>
            <a:ext cx="14632123" cy="9218445"/>
            <a:chOff x="-1704" y="-1875"/>
            <a:chExt cx="14632123" cy="9218445"/>
          </a:xfrm>
        </p:grpSpPr>
        <p:sp>
          <p:nvSpPr>
            <p:cNvPr id="24582" name="Shape 24582"/>
            <p:cNvSpPr/>
            <p:nvPr/>
          </p:nvSpPr>
          <p:spPr>
            <a:xfrm>
              <a:off x="0" y="1"/>
              <a:ext cx="3451500" cy="9144000"/>
            </a:xfrm>
            <a:prstGeom prst="rect">
              <a:avLst/>
            </a:prstGeom>
            <a:solidFill>
              <a:srgbClr val="326DE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83" name="Shape 24583"/>
            <p:cNvSpPr/>
            <p:nvPr/>
          </p:nvSpPr>
          <p:spPr>
            <a:xfrm>
              <a:off x="387964" y="6436926"/>
              <a:ext cx="1427100" cy="1310700"/>
            </a:xfrm>
            <a:prstGeom prst="rect">
              <a:avLst/>
            </a:prstGeom>
            <a:solidFill>
              <a:srgbClr val="000000">
                <a:alpha val="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84" name="Shape 24584"/>
            <p:cNvSpPr/>
            <p:nvPr/>
          </p:nvSpPr>
          <p:spPr>
            <a:xfrm>
              <a:off x="1986745" y="6438801"/>
              <a:ext cx="1427100" cy="1310700"/>
            </a:xfrm>
            <a:prstGeom prst="rect">
              <a:avLst/>
            </a:prstGeom>
            <a:solidFill>
              <a:srgbClr val="000000">
                <a:alpha val="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85" name="Shape 24585"/>
            <p:cNvSpPr/>
            <p:nvPr/>
          </p:nvSpPr>
          <p:spPr>
            <a:xfrm>
              <a:off x="0" y="6436926"/>
              <a:ext cx="273600" cy="1310700"/>
            </a:xfrm>
            <a:prstGeom prst="rect">
              <a:avLst/>
            </a:prstGeom>
            <a:solidFill>
              <a:srgbClr val="000000">
                <a:alpha val="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86" name="Shape 24586"/>
            <p:cNvSpPr/>
            <p:nvPr/>
          </p:nvSpPr>
          <p:spPr>
            <a:xfrm>
              <a:off x="2024419" y="7300688"/>
              <a:ext cx="1427100" cy="127800"/>
            </a:xfrm>
            <a:prstGeom prst="rect">
              <a:avLst/>
            </a:prstGeom>
            <a:solidFill>
              <a:schemeClr val="lt2">
                <a:alpha val="8196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400">
                <a:solidFill>
                  <a:schemeClr val="lt1"/>
                </a:solidFill>
                <a:latin typeface="Calibri"/>
                <a:ea typeface="Calibri"/>
                <a:cs typeface="Calibri"/>
                <a:sym typeface="Calibri"/>
              </a:endParaRPr>
            </a:p>
          </p:txBody>
        </p:sp>
        <p:sp>
          <p:nvSpPr>
            <p:cNvPr id="24587" name="Shape 24587"/>
            <p:cNvSpPr/>
            <p:nvPr/>
          </p:nvSpPr>
          <p:spPr>
            <a:xfrm>
              <a:off x="2024419" y="543681"/>
              <a:ext cx="12606000" cy="1310700"/>
            </a:xfrm>
            <a:prstGeom prst="rect">
              <a:avLst/>
            </a:prstGeom>
            <a:solidFill>
              <a:srgbClr val="D8E2F3">
                <a:alpha val="819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400">
                <a:solidFill>
                  <a:schemeClr val="lt1"/>
                </a:solidFill>
                <a:latin typeface="Calibri"/>
                <a:ea typeface="Calibri"/>
                <a:cs typeface="Calibri"/>
                <a:sym typeface="Calibri"/>
              </a:endParaRPr>
            </a:p>
          </p:txBody>
        </p:sp>
        <p:pic>
          <p:nvPicPr>
            <p:cNvPr id="24588" name="Shape 24588"/>
            <p:cNvPicPr preferRelativeResize="0"/>
            <p:nvPr/>
          </p:nvPicPr>
          <p:blipFill rotWithShape="1">
            <a:blip r:embed="rId3">
              <a:alphaModFix/>
            </a:blip>
            <a:srcRect/>
            <a:stretch/>
          </p:blipFill>
          <p:spPr>
            <a:xfrm>
              <a:off x="1475662" y="8022649"/>
              <a:ext cx="1714500" cy="914400"/>
            </a:xfrm>
            <a:prstGeom prst="rect">
              <a:avLst/>
            </a:prstGeom>
            <a:noFill/>
            <a:ln>
              <a:noFill/>
            </a:ln>
          </p:spPr>
        </p:pic>
        <p:sp>
          <p:nvSpPr>
            <p:cNvPr id="24589" name="Shape 24589"/>
            <p:cNvSpPr txBox="1"/>
            <p:nvPr/>
          </p:nvSpPr>
          <p:spPr>
            <a:xfrm>
              <a:off x="178586" y="7073512"/>
              <a:ext cx="3025800" cy="9843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pt-BR" sz="1800" b="1" i="1">
                  <a:solidFill>
                    <a:schemeClr val="lt2"/>
                  </a:solidFill>
                  <a:latin typeface="Arial"/>
                  <a:ea typeface="Arial"/>
                  <a:cs typeface="Arial"/>
                  <a:sym typeface="Arial"/>
                </a:rPr>
                <a:t>Matheus Neder</a:t>
              </a:r>
              <a:endParaRPr/>
            </a:p>
            <a:p>
              <a:pPr marL="0" marR="0" lvl="0" indent="0" algn="l" rtl="0">
                <a:lnSpc>
                  <a:spcPct val="150000"/>
                </a:lnSpc>
                <a:spcBef>
                  <a:spcPts val="0"/>
                </a:spcBef>
                <a:spcAft>
                  <a:spcPts val="0"/>
                </a:spcAft>
                <a:buNone/>
              </a:pPr>
              <a:r>
                <a:rPr lang="pt-BR" sz="1100" b="1">
                  <a:solidFill>
                    <a:schemeClr val="lt2"/>
                  </a:solidFill>
                  <a:latin typeface="Arial"/>
                  <a:ea typeface="Arial"/>
                  <a:cs typeface="Arial"/>
                  <a:sym typeface="Arial"/>
                </a:rPr>
                <a:t>arquiteto de software  e consultor de tecnologia</a:t>
              </a:r>
              <a:endParaRPr sz="1100" b="1">
                <a:solidFill>
                  <a:schemeClr val="lt2"/>
                </a:solidFill>
                <a:latin typeface="Arial"/>
                <a:ea typeface="Arial"/>
                <a:cs typeface="Arial"/>
                <a:sym typeface="Arial"/>
              </a:endParaRPr>
            </a:p>
          </p:txBody>
        </p:sp>
        <p:pic>
          <p:nvPicPr>
            <p:cNvPr id="24590" name="Shape 24590" descr="http://blog.marcelocavalcante.net/imgs/kubernetes_logo.png"/>
            <p:cNvPicPr preferRelativeResize="0"/>
            <p:nvPr/>
          </p:nvPicPr>
          <p:blipFill rotWithShape="1">
            <a:blip r:embed="rId4">
              <a:alphaModFix/>
            </a:blip>
            <a:srcRect l="22285" t="6592" r="22196" b="33257"/>
            <a:stretch/>
          </p:blipFill>
          <p:spPr>
            <a:xfrm>
              <a:off x="2160511" y="639124"/>
              <a:ext cx="1146215" cy="1064402"/>
            </a:xfrm>
            <a:prstGeom prst="rect">
              <a:avLst/>
            </a:prstGeom>
            <a:noFill/>
            <a:ln>
              <a:noFill/>
            </a:ln>
          </p:spPr>
        </p:pic>
        <p:sp>
          <p:nvSpPr>
            <p:cNvPr id="24591" name="Shape 24591"/>
            <p:cNvSpPr/>
            <p:nvPr/>
          </p:nvSpPr>
          <p:spPr>
            <a:xfrm>
              <a:off x="0" y="7300688"/>
              <a:ext cx="178500" cy="127800"/>
            </a:xfrm>
            <a:prstGeom prst="rect">
              <a:avLst/>
            </a:prstGeom>
            <a:solidFill>
              <a:schemeClr val="lt2">
                <a:alpha val="81960"/>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4400">
                <a:solidFill>
                  <a:schemeClr val="lt1"/>
                </a:solidFill>
                <a:latin typeface="Calibri"/>
                <a:ea typeface="Calibri"/>
                <a:cs typeface="Calibri"/>
                <a:sym typeface="Calibri"/>
              </a:endParaRPr>
            </a:p>
          </p:txBody>
        </p:sp>
        <p:sp>
          <p:nvSpPr>
            <p:cNvPr id="24592" name="Shape 24592"/>
            <p:cNvSpPr/>
            <p:nvPr/>
          </p:nvSpPr>
          <p:spPr>
            <a:xfrm>
              <a:off x="432639" y="543680"/>
              <a:ext cx="1427100" cy="1310700"/>
            </a:xfrm>
            <a:prstGeom prst="rect">
              <a:avLst/>
            </a:prstGeom>
            <a:solidFill>
              <a:srgbClr val="000000">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93" name="Shape 24593"/>
            <p:cNvSpPr/>
            <p:nvPr/>
          </p:nvSpPr>
          <p:spPr>
            <a:xfrm>
              <a:off x="427342" y="2034929"/>
              <a:ext cx="1427100" cy="1310700"/>
            </a:xfrm>
            <a:prstGeom prst="rect">
              <a:avLst/>
            </a:prstGeom>
            <a:solidFill>
              <a:srgbClr val="000000">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94" name="Shape 24594"/>
            <p:cNvSpPr/>
            <p:nvPr/>
          </p:nvSpPr>
          <p:spPr>
            <a:xfrm>
              <a:off x="2026123" y="2036804"/>
              <a:ext cx="1427100" cy="1310700"/>
            </a:xfrm>
            <a:prstGeom prst="rect">
              <a:avLst/>
            </a:prstGeom>
            <a:solidFill>
              <a:srgbClr val="000000">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95" name="Shape 24595"/>
            <p:cNvSpPr/>
            <p:nvPr/>
          </p:nvSpPr>
          <p:spPr>
            <a:xfrm>
              <a:off x="425638" y="3492591"/>
              <a:ext cx="1427100" cy="1310700"/>
            </a:xfrm>
            <a:prstGeom prst="rect">
              <a:avLst/>
            </a:prstGeom>
            <a:solidFill>
              <a:srgbClr val="000000">
                <a:alpha val="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96" name="Shape 24596"/>
            <p:cNvSpPr/>
            <p:nvPr/>
          </p:nvSpPr>
          <p:spPr>
            <a:xfrm>
              <a:off x="2024419" y="3494466"/>
              <a:ext cx="1427100" cy="1310700"/>
            </a:xfrm>
            <a:prstGeom prst="rect">
              <a:avLst/>
            </a:prstGeom>
            <a:solidFill>
              <a:srgbClr val="000000">
                <a:alpha val="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97" name="Shape 24597"/>
            <p:cNvSpPr/>
            <p:nvPr/>
          </p:nvSpPr>
          <p:spPr>
            <a:xfrm>
              <a:off x="425638" y="4953003"/>
              <a:ext cx="1427100" cy="1310700"/>
            </a:xfrm>
            <a:prstGeom prst="rect">
              <a:avLst/>
            </a:prstGeom>
            <a:solidFill>
              <a:srgbClr val="000000">
                <a:alpha val="47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98" name="Shape 24598"/>
            <p:cNvSpPr/>
            <p:nvPr/>
          </p:nvSpPr>
          <p:spPr>
            <a:xfrm>
              <a:off x="2024419" y="4954878"/>
              <a:ext cx="1427100" cy="1310700"/>
            </a:xfrm>
            <a:prstGeom prst="rect">
              <a:avLst/>
            </a:prstGeom>
            <a:solidFill>
              <a:srgbClr val="000000">
                <a:alpha val="47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99" name="Shape 24599"/>
            <p:cNvSpPr/>
            <p:nvPr/>
          </p:nvSpPr>
          <p:spPr>
            <a:xfrm>
              <a:off x="5297" y="543680"/>
              <a:ext cx="273600" cy="1310700"/>
            </a:xfrm>
            <a:prstGeom prst="rect">
              <a:avLst/>
            </a:prstGeom>
            <a:solidFill>
              <a:srgbClr val="000000">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0" name="Shape 24600"/>
            <p:cNvSpPr/>
            <p:nvPr/>
          </p:nvSpPr>
          <p:spPr>
            <a:xfrm>
              <a:off x="0" y="2034929"/>
              <a:ext cx="273600" cy="1310700"/>
            </a:xfrm>
            <a:prstGeom prst="rect">
              <a:avLst/>
            </a:prstGeom>
            <a:solidFill>
              <a:srgbClr val="000000">
                <a:alpha val="15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1" name="Shape 24601"/>
            <p:cNvSpPr/>
            <p:nvPr/>
          </p:nvSpPr>
          <p:spPr>
            <a:xfrm>
              <a:off x="-1704" y="3492591"/>
              <a:ext cx="273600" cy="1310700"/>
            </a:xfrm>
            <a:prstGeom prst="rect">
              <a:avLst/>
            </a:prstGeom>
            <a:solidFill>
              <a:srgbClr val="000000">
                <a:alpha val="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2" name="Shape 24602"/>
            <p:cNvSpPr/>
            <p:nvPr/>
          </p:nvSpPr>
          <p:spPr>
            <a:xfrm>
              <a:off x="-1704" y="4953003"/>
              <a:ext cx="273600" cy="1310700"/>
            </a:xfrm>
            <a:prstGeom prst="rect">
              <a:avLst/>
            </a:prstGeom>
            <a:solidFill>
              <a:srgbClr val="000000">
                <a:alpha val="47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3" name="Shape 24603"/>
            <p:cNvSpPr/>
            <p:nvPr/>
          </p:nvSpPr>
          <p:spPr>
            <a:xfrm>
              <a:off x="432639" y="-1875"/>
              <a:ext cx="1427100" cy="370800"/>
            </a:xfrm>
            <a:prstGeom prst="rect">
              <a:avLst/>
            </a:prstGeom>
            <a:solidFill>
              <a:srgbClr val="000000">
                <a:alpha val="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4" name="Shape 24604"/>
            <p:cNvSpPr/>
            <p:nvPr/>
          </p:nvSpPr>
          <p:spPr>
            <a:xfrm>
              <a:off x="2031420" y="0"/>
              <a:ext cx="1427100" cy="370800"/>
            </a:xfrm>
            <a:prstGeom prst="rect">
              <a:avLst/>
            </a:prstGeom>
            <a:solidFill>
              <a:srgbClr val="000000">
                <a:alpha val="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5" name="Shape 24605"/>
            <p:cNvSpPr/>
            <p:nvPr/>
          </p:nvSpPr>
          <p:spPr>
            <a:xfrm>
              <a:off x="5297" y="-1875"/>
              <a:ext cx="273600" cy="370800"/>
            </a:xfrm>
            <a:prstGeom prst="rect">
              <a:avLst/>
            </a:prstGeom>
            <a:solidFill>
              <a:srgbClr val="000000">
                <a:alpha val="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6" name="Shape 24606"/>
            <p:cNvSpPr/>
            <p:nvPr/>
          </p:nvSpPr>
          <p:spPr>
            <a:xfrm>
              <a:off x="432639" y="7903995"/>
              <a:ext cx="1427100" cy="1310700"/>
            </a:xfrm>
            <a:prstGeom prst="rect">
              <a:avLst/>
            </a:prstGeom>
            <a:solidFill>
              <a:srgbClr val="000000">
                <a:alpha val="47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7" name="Shape 24607"/>
            <p:cNvSpPr/>
            <p:nvPr/>
          </p:nvSpPr>
          <p:spPr>
            <a:xfrm>
              <a:off x="2031420" y="7905870"/>
              <a:ext cx="1427100" cy="1310700"/>
            </a:xfrm>
            <a:prstGeom prst="rect">
              <a:avLst/>
            </a:prstGeom>
            <a:solidFill>
              <a:srgbClr val="000000">
                <a:alpha val="47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08" name="Shape 24608"/>
            <p:cNvSpPr/>
            <p:nvPr/>
          </p:nvSpPr>
          <p:spPr>
            <a:xfrm>
              <a:off x="5297" y="7903995"/>
              <a:ext cx="273600" cy="1310700"/>
            </a:xfrm>
            <a:prstGeom prst="rect">
              <a:avLst/>
            </a:prstGeom>
            <a:solidFill>
              <a:srgbClr val="000000">
                <a:alpha val="471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4609" name="Shape 24609"/>
          <p:cNvSpPr txBox="1"/>
          <p:nvPr/>
        </p:nvSpPr>
        <p:spPr>
          <a:xfrm>
            <a:off x="3752292" y="875854"/>
            <a:ext cx="19545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pt-BR" sz="3600" i="1">
                <a:solidFill>
                  <a:schemeClr val="dk1"/>
                </a:solidFill>
                <a:latin typeface="Arial"/>
                <a:ea typeface="Arial"/>
                <a:cs typeface="Arial"/>
                <a:sym typeface="Arial"/>
              </a:rPr>
              <a:t>Services</a:t>
            </a:r>
            <a:endParaRPr sz="3600" i="1">
              <a:solidFill>
                <a:schemeClr val="dk1"/>
              </a:solidFill>
              <a:latin typeface="Arial"/>
              <a:ea typeface="Arial"/>
              <a:cs typeface="Arial"/>
              <a:sym typeface="Arial"/>
            </a:endParaRPr>
          </a:p>
        </p:txBody>
      </p:sp>
      <p:sp>
        <p:nvSpPr>
          <p:cNvPr id="24610" name="Shape 24610"/>
          <p:cNvSpPr txBox="1"/>
          <p:nvPr/>
        </p:nvSpPr>
        <p:spPr>
          <a:xfrm>
            <a:off x="3880584" y="2760406"/>
            <a:ext cx="10317300" cy="43704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pt-BR" sz="3200">
                <a:solidFill>
                  <a:schemeClr val="dk1"/>
                </a:solidFill>
                <a:latin typeface="Calibri"/>
                <a:ea typeface="Calibri"/>
                <a:cs typeface="Calibri"/>
                <a:sym typeface="Calibri"/>
              </a:rPr>
              <a:t>Embora um </a:t>
            </a:r>
            <a:r>
              <a:rPr lang="pt-BR" sz="3200" i="1">
                <a:solidFill>
                  <a:schemeClr val="dk1"/>
                </a:solidFill>
                <a:latin typeface="Calibri"/>
                <a:ea typeface="Calibri"/>
                <a:cs typeface="Calibri"/>
                <a:sym typeface="Calibri"/>
              </a:rPr>
              <a:t>POD</a:t>
            </a:r>
            <a:r>
              <a:rPr lang="pt-BR" sz="3200">
                <a:solidFill>
                  <a:schemeClr val="dk1"/>
                </a:solidFill>
                <a:latin typeface="Calibri"/>
                <a:ea typeface="Calibri"/>
                <a:cs typeface="Calibri"/>
                <a:sym typeface="Calibri"/>
              </a:rPr>
              <a:t> tenha seu próprio endereço IP, esses IPs não podem ser considerados estáveis ao longo do tempo. </a:t>
            </a:r>
            <a:endParaRPr sz="3200">
              <a:solidFill>
                <a:schemeClr val="dk1"/>
              </a:solidFill>
              <a:latin typeface="Calibri"/>
              <a:ea typeface="Calibri"/>
              <a:cs typeface="Calibri"/>
              <a:sym typeface="Calibri"/>
            </a:endParaRPr>
          </a:p>
          <a:p>
            <a:pPr marL="0" marR="0" lvl="0" indent="0" algn="ctr" rtl="0">
              <a:spcBef>
                <a:spcPts val="2000"/>
              </a:spcBef>
              <a:spcAft>
                <a:spcPts val="0"/>
              </a:spcAft>
              <a:buNone/>
            </a:pPr>
            <a:endParaRPr sz="3200">
              <a:solidFill>
                <a:schemeClr val="dk1"/>
              </a:solidFill>
              <a:latin typeface="Calibri"/>
              <a:ea typeface="Calibri"/>
              <a:cs typeface="Calibri"/>
              <a:sym typeface="Calibri"/>
            </a:endParaRPr>
          </a:p>
          <a:p>
            <a:pPr marL="0" marR="0" lvl="0" indent="0" algn="ctr" rtl="0">
              <a:spcBef>
                <a:spcPts val="2000"/>
              </a:spcBef>
              <a:spcAft>
                <a:spcPts val="0"/>
              </a:spcAft>
              <a:buNone/>
            </a:pPr>
            <a:r>
              <a:rPr lang="pt-BR" sz="3200">
                <a:solidFill>
                  <a:schemeClr val="dk1"/>
                </a:solidFill>
                <a:latin typeface="Calibri"/>
                <a:ea typeface="Calibri"/>
                <a:cs typeface="Calibri"/>
                <a:sym typeface="Calibri"/>
              </a:rPr>
              <a:t>Se um conjunto de </a:t>
            </a:r>
            <a:r>
              <a:rPr lang="pt-BR" sz="3200" i="1">
                <a:solidFill>
                  <a:schemeClr val="dk1"/>
                </a:solidFill>
                <a:latin typeface="Calibri"/>
                <a:ea typeface="Calibri"/>
                <a:cs typeface="Calibri"/>
                <a:sym typeface="Calibri"/>
              </a:rPr>
              <a:t>POD</a:t>
            </a:r>
            <a:r>
              <a:rPr lang="pt-BR" sz="3200">
                <a:solidFill>
                  <a:schemeClr val="dk1"/>
                </a:solidFill>
                <a:latin typeface="Calibri"/>
                <a:ea typeface="Calibri"/>
                <a:cs typeface="Calibri"/>
                <a:sym typeface="Calibri"/>
              </a:rPr>
              <a:t>s (</a:t>
            </a:r>
            <a:r>
              <a:rPr lang="pt-BR" sz="3200" i="1">
                <a:solidFill>
                  <a:schemeClr val="dk1"/>
                </a:solidFill>
                <a:latin typeface="Calibri"/>
                <a:ea typeface="Calibri"/>
                <a:cs typeface="Calibri"/>
                <a:sym typeface="Calibri"/>
              </a:rPr>
              <a:t>backend</a:t>
            </a:r>
            <a:r>
              <a:rPr lang="pt-BR" sz="3200">
                <a:solidFill>
                  <a:schemeClr val="dk1"/>
                </a:solidFill>
                <a:latin typeface="Calibri"/>
                <a:ea typeface="Calibri"/>
                <a:cs typeface="Calibri"/>
                <a:sym typeface="Calibri"/>
              </a:rPr>
              <a:t>) fornecer funcionalidades a outros PODs (</a:t>
            </a:r>
            <a:r>
              <a:rPr lang="pt-BR" sz="3200" i="1">
                <a:solidFill>
                  <a:schemeClr val="dk1"/>
                </a:solidFill>
                <a:latin typeface="Calibri"/>
                <a:ea typeface="Calibri"/>
                <a:cs typeface="Calibri"/>
                <a:sym typeface="Calibri"/>
              </a:rPr>
              <a:t>frontend</a:t>
            </a:r>
            <a:r>
              <a:rPr lang="pt-BR" sz="3200">
                <a:solidFill>
                  <a:schemeClr val="dk1"/>
                </a:solidFill>
                <a:latin typeface="Calibri"/>
                <a:ea typeface="Calibri"/>
                <a:cs typeface="Calibri"/>
                <a:sym typeface="Calibri"/>
              </a:rPr>
              <a:t>) dentro de um cluster </a:t>
            </a:r>
            <a:r>
              <a:rPr lang="pt-BR" sz="3200" i="1">
                <a:solidFill>
                  <a:schemeClr val="dk1"/>
                </a:solidFill>
                <a:latin typeface="Calibri"/>
                <a:ea typeface="Calibri"/>
                <a:cs typeface="Calibri"/>
                <a:sym typeface="Calibri"/>
              </a:rPr>
              <a:t>Kubernetes</a:t>
            </a:r>
            <a:r>
              <a:rPr lang="pt-BR" sz="3200">
                <a:solidFill>
                  <a:schemeClr val="dk1"/>
                </a:solidFill>
                <a:latin typeface="Calibri"/>
                <a:ea typeface="Calibri"/>
                <a:cs typeface="Calibri"/>
                <a:sym typeface="Calibri"/>
              </a:rPr>
              <a:t>, como esses </a:t>
            </a:r>
            <a:r>
              <a:rPr lang="pt-BR" sz="3200" i="1">
                <a:solidFill>
                  <a:schemeClr val="dk1"/>
                </a:solidFill>
                <a:latin typeface="Calibri"/>
                <a:ea typeface="Calibri"/>
                <a:cs typeface="Calibri"/>
                <a:sym typeface="Calibri"/>
              </a:rPr>
              <a:t>frontends</a:t>
            </a:r>
            <a:r>
              <a:rPr lang="pt-BR" sz="3200">
                <a:solidFill>
                  <a:schemeClr val="dk1"/>
                </a:solidFill>
                <a:latin typeface="Calibri"/>
                <a:ea typeface="Calibri"/>
                <a:cs typeface="Calibri"/>
                <a:sym typeface="Calibri"/>
              </a:rPr>
              <a:t> chegam até os </a:t>
            </a:r>
            <a:r>
              <a:rPr lang="pt-BR" sz="3200" i="1">
                <a:solidFill>
                  <a:schemeClr val="dk1"/>
                </a:solidFill>
                <a:latin typeface="Calibri"/>
                <a:ea typeface="Calibri"/>
                <a:cs typeface="Calibri"/>
                <a:sym typeface="Calibri"/>
              </a:rPr>
              <a:t>backends</a:t>
            </a:r>
            <a:r>
              <a:rPr lang="pt-BR" sz="3200">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a:p>
            <a:pPr marL="0" marR="0" lvl="0" indent="0" algn="l" rtl="0">
              <a:spcBef>
                <a:spcPts val="2000"/>
              </a:spcBef>
              <a:spcAft>
                <a:spcPts val="0"/>
              </a:spcAft>
              <a:buNone/>
            </a:pPr>
            <a:endParaRPr sz="3600">
              <a:solidFill>
                <a:schemeClr val="dk1"/>
              </a:solidFill>
              <a:latin typeface="Calibri"/>
              <a:ea typeface="Calibri"/>
              <a:cs typeface="Calibri"/>
              <a:sym typeface="Calibri"/>
            </a:endParaRPr>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4" name="Retângulo 3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35">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CaixaDeTexto 36">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38" name="Retângulo 37">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38">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tângulo 41">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0"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pic>
        <p:nvPicPr>
          <p:cNvPr id="5" name="Gráfico 4">
            <a:extLst>
              <a:ext uri="{FF2B5EF4-FFF2-40B4-BE49-F238E27FC236}">
                <a16:creationId xmlns:a16="http://schemas.microsoft.com/office/drawing/2014/main" id="{22920E03-FA96-4A4C-BA09-B5460EB5163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06157" y="1527742"/>
            <a:ext cx="7539697" cy="6854271"/>
          </a:xfrm>
          <a:prstGeom prst="rect">
            <a:avLst/>
          </a:prstGeom>
        </p:spPr>
      </p:pic>
      <p:sp>
        <p:nvSpPr>
          <p:cNvPr id="32" name="Retângulo 31">
            <a:extLst>
              <a:ext uri="{FF2B5EF4-FFF2-40B4-BE49-F238E27FC236}">
                <a16:creationId xmlns:a16="http://schemas.microsoft.com/office/drawing/2014/main" id="{F6C3527D-BAE7-40BC-B26A-7816A91787A8}"/>
              </a:ext>
            </a:extLst>
          </p:cNvPr>
          <p:cNvSpPr/>
          <p:nvPr/>
        </p:nvSpPr>
        <p:spPr>
          <a:xfrm>
            <a:off x="8956888" y="3165354"/>
            <a:ext cx="4979843" cy="3579047"/>
          </a:xfrm>
          <a:prstGeom prst="rect">
            <a:avLst/>
          </a:prstGeom>
          <a:solidFill>
            <a:srgbClr val="222222"/>
          </a:solid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96545" y="3335625"/>
            <a:ext cx="3759899" cy="32069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5" name="CaixaDeTexto 34">
            <a:extLst>
              <a:ext uri="{FF2B5EF4-FFF2-40B4-BE49-F238E27FC236}">
                <a16:creationId xmlns:a16="http://schemas.microsoft.com/office/drawing/2014/main" id="{AC035009-8184-4CA9-AEB0-EF54647EEB82}"/>
              </a:ext>
            </a:extLst>
          </p:cNvPr>
          <p:cNvSpPr txBox="1"/>
          <p:nvPr/>
        </p:nvSpPr>
        <p:spPr>
          <a:xfrm>
            <a:off x="3752292" y="875854"/>
            <a:ext cx="1954381"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Services</a:t>
            </a:r>
          </a:p>
        </p:txBody>
      </p:sp>
      <p:grpSp>
        <p:nvGrpSpPr>
          <p:cNvPr id="34" name="Grupo 33"/>
          <p:cNvGrpSpPr/>
          <p:nvPr/>
        </p:nvGrpSpPr>
        <p:grpSpPr>
          <a:xfrm>
            <a:off x="-1704" y="2034929"/>
            <a:ext cx="3460243" cy="7181624"/>
            <a:chOff x="-1704" y="2034929"/>
            <a:chExt cx="3460243" cy="7181624"/>
          </a:xfrm>
        </p:grpSpPr>
        <p:sp>
          <p:nvSpPr>
            <p:cNvPr id="37" name="Retângulo 36">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tângulo 37">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5" name="Retângulo 44">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7"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2347653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1954381"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Services</a:t>
            </a:r>
          </a:p>
        </p:txBody>
      </p:sp>
      <p:pic>
        <p:nvPicPr>
          <p:cNvPr id="32" name="Gráfico 6">
            <a:extLst>
              <a:ext uri="{FF2B5EF4-FFF2-40B4-BE49-F238E27FC236}">
                <a16:creationId xmlns:a16="http://schemas.microsoft.com/office/drawing/2014/main" id="{3117BD57-C0FB-4B14-B8A3-B0EC54A1393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06673" y="1246190"/>
            <a:ext cx="7331410" cy="8187361"/>
          </a:xfrm>
          <a:prstGeom prst="rect">
            <a:avLst/>
          </a:prstGeom>
        </p:spPr>
      </p:pic>
      <p:grpSp>
        <p:nvGrpSpPr>
          <p:cNvPr id="33" name="Grupo 32"/>
          <p:cNvGrpSpPr/>
          <p:nvPr/>
        </p:nvGrpSpPr>
        <p:grpSpPr>
          <a:xfrm>
            <a:off x="-1704" y="2034929"/>
            <a:ext cx="3460243" cy="7181624"/>
            <a:chOff x="-1704" y="2034929"/>
            <a:chExt cx="3460243" cy="7181624"/>
          </a:xfrm>
        </p:grpSpPr>
        <p:sp>
          <p:nvSpPr>
            <p:cNvPr id="35" name="Retângulo 34">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Retângulo 36">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CaixaDeTexto 42">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7">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69383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1954381"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Services</a:t>
            </a:r>
          </a:p>
        </p:txBody>
      </p:sp>
      <p:sp>
        <p:nvSpPr>
          <p:cNvPr id="43" name="CaixaDeTexto 42">
            <a:extLst>
              <a:ext uri="{FF2B5EF4-FFF2-40B4-BE49-F238E27FC236}">
                <a16:creationId xmlns:a16="http://schemas.microsoft.com/office/drawing/2014/main" id="{64FF4FF5-B3F9-4BDC-BE42-43BBAFA96EF1}"/>
              </a:ext>
            </a:extLst>
          </p:cNvPr>
          <p:cNvSpPr txBox="1"/>
          <p:nvPr/>
        </p:nvSpPr>
        <p:spPr>
          <a:xfrm>
            <a:off x="4274725" y="2507645"/>
            <a:ext cx="8857954" cy="3929281"/>
          </a:xfrm>
          <a:prstGeom prst="rect">
            <a:avLst/>
          </a:prstGeom>
          <a:noFill/>
        </p:spPr>
        <p:txBody>
          <a:bodyPr wrap="square" rtlCol="0">
            <a:spAutoFit/>
          </a:bodyPr>
          <a:lstStyle/>
          <a:p>
            <a:pPr marL="571500" indent="-571500">
              <a:lnSpc>
                <a:spcPct val="150000"/>
              </a:lnSpc>
              <a:spcAft>
                <a:spcPts val="2000"/>
              </a:spcAft>
              <a:buFont typeface="Wingdings" panose="05000000000000000000" pitchFamily="2" charset="2"/>
              <a:buChar char="ü"/>
            </a:pPr>
            <a:r>
              <a:rPr lang="pt-BR" sz="4800" i="1" dirty="0"/>
              <a:t>Balanceamento de carga</a:t>
            </a:r>
          </a:p>
          <a:p>
            <a:pPr marL="571500" indent="-571500">
              <a:lnSpc>
                <a:spcPct val="150000"/>
              </a:lnSpc>
              <a:spcAft>
                <a:spcPts val="2000"/>
              </a:spcAft>
              <a:buFont typeface="Wingdings" panose="05000000000000000000" pitchFamily="2" charset="2"/>
              <a:buChar char="ü"/>
            </a:pPr>
            <a:r>
              <a:rPr lang="pt-BR" sz="4800" i="1" dirty="0" err="1"/>
              <a:t>Circuit-breaker</a:t>
            </a:r>
            <a:endParaRPr lang="pt-BR" sz="4800" i="1" dirty="0"/>
          </a:p>
          <a:p>
            <a:pPr marL="571500" indent="-571500">
              <a:lnSpc>
                <a:spcPct val="150000"/>
              </a:lnSpc>
              <a:spcAft>
                <a:spcPts val="2000"/>
              </a:spcAft>
              <a:buFont typeface="Wingdings" panose="05000000000000000000" pitchFamily="2" charset="2"/>
              <a:buChar char="ü"/>
            </a:pPr>
            <a:r>
              <a:rPr lang="pt-BR" sz="4800" i="1" dirty="0"/>
              <a:t>Service </a:t>
            </a:r>
            <a:r>
              <a:rPr lang="pt-BR" sz="4800" i="1" dirty="0" err="1"/>
              <a:t>discovery</a:t>
            </a:r>
            <a:endParaRPr lang="en-US" sz="4800" i="1" dirty="0"/>
          </a:p>
        </p:txBody>
      </p:sp>
      <p:grpSp>
        <p:nvGrpSpPr>
          <p:cNvPr id="32" name="Grupo 31"/>
          <p:cNvGrpSpPr/>
          <p:nvPr/>
        </p:nvGrpSpPr>
        <p:grpSpPr>
          <a:xfrm>
            <a:off x="-1704" y="2034929"/>
            <a:ext cx="3460243" cy="7181624"/>
            <a:chOff x="-1704" y="2034929"/>
            <a:chExt cx="3460243" cy="7181624"/>
          </a:xfrm>
        </p:grpSpPr>
        <p:sp>
          <p:nvSpPr>
            <p:cNvPr id="33" name="Retângulo 3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5" name="Retângulo 34">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CaixaDeTexto 3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4" name="Retângulo 43">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6"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3582651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33">
            <a:extLst>
              <a:ext uri="{FF2B5EF4-FFF2-40B4-BE49-F238E27FC236}">
                <a16:creationId xmlns:a16="http://schemas.microsoft.com/office/drawing/2014/main" id="{AC035009-8184-4CA9-AEB0-EF54647EEB82}"/>
              </a:ext>
            </a:extLst>
          </p:cNvPr>
          <p:cNvSpPr txBox="1"/>
          <p:nvPr/>
        </p:nvSpPr>
        <p:spPr>
          <a:xfrm>
            <a:off x="3752292" y="875854"/>
            <a:ext cx="1851789" cy="646331"/>
          </a:xfrm>
          <a:prstGeom prst="rect">
            <a:avLst/>
          </a:prstGeom>
          <a:noFill/>
        </p:spPr>
        <p:txBody>
          <a:bodyPr wrap="none" rtlCol="0">
            <a:spAutoFit/>
          </a:bodyPr>
          <a:lstStyle/>
          <a:p>
            <a:r>
              <a:rPr lang="pt-BR" sz="3600" i="1" dirty="0">
                <a:latin typeface="Arial" panose="020B0604020202020204" pitchFamily="34" charset="0"/>
                <a:cs typeface="Arial" panose="020B0604020202020204" pitchFamily="34" charset="0"/>
              </a:rPr>
              <a:t>Dúvidas</a:t>
            </a:r>
          </a:p>
        </p:txBody>
      </p:sp>
      <p:pic>
        <p:nvPicPr>
          <p:cNvPr id="33" name="Picture 2">
            <a:extLst>
              <a:ext uri="{FF2B5EF4-FFF2-40B4-BE49-F238E27FC236}">
                <a16:creationId xmlns:a16="http://schemas.microsoft.com/office/drawing/2014/main" id="{7D2ADC9A-9355-438F-A767-D7DE0E1F9F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2948" y="2360311"/>
            <a:ext cx="6096000"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CaixaDeTexto 31"/>
          <p:cNvSpPr txBox="1"/>
          <p:nvPr/>
        </p:nvSpPr>
        <p:spPr>
          <a:xfrm>
            <a:off x="3803881" y="2831220"/>
            <a:ext cx="3600400" cy="2123658"/>
          </a:xfrm>
          <a:prstGeom prst="rect">
            <a:avLst/>
          </a:prstGeom>
          <a:noFill/>
        </p:spPr>
        <p:txBody>
          <a:bodyPr wrap="square" rtlCol="0">
            <a:spAutoFit/>
          </a:bodyPr>
          <a:lstStyle/>
          <a:p>
            <a:pPr marL="342900" indent="-342900">
              <a:buFont typeface="Arial" panose="020B0604020202020204" pitchFamily="34" charset="0"/>
              <a:buChar char="•"/>
            </a:pPr>
            <a:r>
              <a:rPr lang="pt-BR" sz="4400" i="1" dirty="0">
                <a:solidFill>
                  <a:srgbClr val="8CABD0"/>
                </a:solidFill>
              </a:rPr>
              <a:t>Dúvidas</a:t>
            </a:r>
          </a:p>
          <a:p>
            <a:pPr marL="342900" indent="-342900">
              <a:buFont typeface="Arial" panose="020B0604020202020204" pitchFamily="34" charset="0"/>
              <a:buChar char="•"/>
            </a:pPr>
            <a:r>
              <a:rPr lang="pt-BR" sz="4400" i="1" dirty="0">
                <a:solidFill>
                  <a:srgbClr val="8CABD0"/>
                </a:solidFill>
              </a:rPr>
              <a:t>Críticas</a:t>
            </a:r>
          </a:p>
          <a:p>
            <a:pPr marL="342900" indent="-342900">
              <a:buFont typeface="Arial" panose="020B0604020202020204" pitchFamily="34" charset="0"/>
              <a:buChar char="•"/>
            </a:pPr>
            <a:r>
              <a:rPr lang="pt-BR" sz="4400" i="1" dirty="0">
                <a:solidFill>
                  <a:srgbClr val="8CABD0"/>
                </a:solidFill>
              </a:rPr>
              <a:t>Sugestões ...</a:t>
            </a:r>
          </a:p>
        </p:txBody>
      </p:sp>
      <p:sp>
        <p:nvSpPr>
          <p:cNvPr id="2" name="CaixaDeTexto 1"/>
          <p:cNvSpPr txBox="1"/>
          <p:nvPr/>
        </p:nvSpPr>
        <p:spPr>
          <a:xfrm>
            <a:off x="3803881" y="6411504"/>
            <a:ext cx="7914795" cy="2308324"/>
          </a:xfrm>
          <a:prstGeom prst="rect">
            <a:avLst/>
          </a:prstGeom>
          <a:noFill/>
        </p:spPr>
        <p:txBody>
          <a:bodyPr wrap="none" rtlCol="0">
            <a:spAutoFit/>
          </a:bodyPr>
          <a:lstStyle/>
          <a:p>
            <a:pPr marL="457200" indent="-457200">
              <a:lnSpc>
                <a:spcPct val="150000"/>
              </a:lnSpc>
              <a:buFont typeface="Wingdings" panose="05000000000000000000" pitchFamily="2" charset="2"/>
              <a:buChar char="ü"/>
            </a:pPr>
            <a:r>
              <a:rPr lang="pt-BR" sz="3200" dirty="0"/>
              <a:t>matheusneder@gmail.com</a:t>
            </a:r>
          </a:p>
          <a:p>
            <a:pPr marL="457200" indent="-457200">
              <a:lnSpc>
                <a:spcPct val="150000"/>
              </a:lnSpc>
              <a:buFont typeface="Wingdings" panose="05000000000000000000" pitchFamily="2" charset="2"/>
              <a:buChar char="ü"/>
            </a:pPr>
            <a:r>
              <a:rPr lang="pt-BR" sz="3200" dirty="0"/>
              <a:t>github.com/</a:t>
            </a:r>
            <a:r>
              <a:rPr lang="pt-BR" sz="3200" dirty="0" err="1"/>
              <a:t>matheusneder</a:t>
            </a:r>
            <a:endParaRPr lang="pt-BR" sz="3200" dirty="0"/>
          </a:p>
          <a:p>
            <a:pPr marL="457200" indent="-457200">
              <a:lnSpc>
                <a:spcPct val="150000"/>
              </a:lnSpc>
              <a:buFont typeface="Wingdings" panose="05000000000000000000" pitchFamily="2" charset="2"/>
              <a:buChar char="ü"/>
            </a:pPr>
            <a:r>
              <a:rPr lang="pt-BR" sz="3200" dirty="0"/>
              <a:t>linkedin.com/in/matheus-neder-66b16a16/</a:t>
            </a:r>
          </a:p>
        </p:txBody>
      </p:sp>
      <p:grpSp>
        <p:nvGrpSpPr>
          <p:cNvPr id="35" name="Grupo 34"/>
          <p:cNvGrpSpPr/>
          <p:nvPr/>
        </p:nvGrpSpPr>
        <p:grpSpPr>
          <a:xfrm>
            <a:off x="-1704" y="2034929"/>
            <a:ext cx="3460243" cy="7181624"/>
            <a:chOff x="-1704" y="2034929"/>
            <a:chExt cx="3460243" cy="7181624"/>
          </a:xfrm>
        </p:grpSpPr>
        <p:sp>
          <p:nvSpPr>
            <p:cNvPr id="37" name="Retângulo 36">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Retângulo 37">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0" name="Retângulo 3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CaixaDeTexto 43">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5" name="Retângulo 44">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tângulo 46">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33714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0DC4CF0F-B06D-4DED-8463-81BDF9981989}"/>
              </a:ext>
            </a:extLst>
          </p:cNvPr>
          <p:cNvSpPr txBox="1"/>
          <p:nvPr/>
        </p:nvSpPr>
        <p:spPr>
          <a:xfrm>
            <a:off x="4352710" y="3229600"/>
            <a:ext cx="9237094" cy="3170099"/>
          </a:xfrm>
          <a:prstGeom prst="rect">
            <a:avLst/>
          </a:prstGeom>
          <a:noFill/>
        </p:spPr>
        <p:txBody>
          <a:bodyPr wrap="square" rtlCol="0">
            <a:spAutoFit/>
          </a:bodyPr>
          <a:lstStyle/>
          <a:p>
            <a:pPr algn="ctr"/>
            <a:r>
              <a:rPr lang="pt-BR" sz="4000" i="1" dirty="0"/>
              <a:t>O Sistema </a:t>
            </a:r>
            <a:r>
              <a:rPr lang="pt-BR" sz="4000" b="1" i="1" dirty="0" err="1"/>
              <a:t>Borg</a:t>
            </a:r>
            <a:r>
              <a:rPr lang="pt-BR" sz="4000" i="1" dirty="0"/>
              <a:t> do Google é um gerenciador de cluster que executa centenas de milhares de aplicações diferentes, em diversos clusters, com até dez mil máquinas cada.</a:t>
            </a:r>
          </a:p>
        </p:txBody>
      </p:sp>
      <p:sp>
        <p:nvSpPr>
          <p:cNvPr id="9" name="CaixaDeTexto 8">
            <a:extLst>
              <a:ext uri="{FF2B5EF4-FFF2-40B4-BE49-F238E27FC236}">
                <a16:creationId xmlns:a16="http://schemas.microsoft.com/office/drawing/2014/main" id="{D4DC3362-AB42-454D-ADF3-4482AA9D4F9D}"/>
              </a:ext>
            </a:extLst>
          </p:cNvPr>
          <p:cNvSpPr txBox="1"/>
          <p:nvPr/>
        </p:nvSpPr>
        <p:spPr>
          <a:xfrm>
            <a:off x="4516276" y="7339054"/>
            <a:ext cx="8910003" cy="1077218"/>
          </a:xfrm>
          <a:prstGeom prst="rect">
            <a:avLst/>
          </a:prstGeom>
          <a:noFill/>
        </p:spPr>
        <p:txBody>
          <a:bodyPr wrap="none" rtlCol="0">
            <a:spAutoFit/>
          </a:bodyPr>
          <a:lstStyle/>
          <a:p>
            <a:pPr algn="ctr"/>
            <a:r>
              <a:rPr lang="en-US" sz="2400" dirty="0">
                <a:hlinkClick r:id="rId4"/>
              </a:rPr>
              <a:t>https://research.google.com/pubs/pub43438.html</a:t>
            </a:r>
            <a:endParaRPr lang="en-US" sz="2400" dirty="0"/>
          </a:p>
          <a:p>
            <a:pPr algn="ctr"/>
            <a:endParaRPr lang="en-US" sz="2400" dirty="0"/>
          </a:p>
          <a:p>
            <a:pPr algn="ctr"/>
            <a:r>
              <a:rPr lang="en-US" sz="1600" dirty="0"/>
              <a:t>Proceedings of the European Conference on Computer Systems (</a:t>
            </a:r>
            <a:r>
              <a:rPr lang="en-US" sz="1600" dirty="0" err="1"/>
              <a:t>EuroSys</a:t>
            </a:r>
            <a:r>
              <a:rPr lang="en-US" sz="1600" dirty="0"/>
              <a:t>), ACM, Bordeaux, France (2015)</a:t>
            </a:r>
          </a:p>
        </p:txBody>
      </p:sp>
      <p:sp>
        <p:nvSpPr>
          <p:cNvPr id="11" name="CaixaDeTexto 10">
            <a:extLst>
              <a:ext uri="{FF2B5EF4-FFF2-40B4-BE49-F238E27FC236}">
                <a16:creationId xmlns:a16="http://schemas.microsoft.com/office/drawing/2014/main" id="{7635C813-5244-43CA-B996-B343DAACE7B8}"/>
              </a:ext>
            </a:extLst>
          </p:cNvPr>
          <p:cNvSpPr txBox="1"/>
          <p:nvPr/>
        </p:nvSpPr>
        <p:spPr>
          <a:xfrm>
            <a:off x="5183959" y="3079623"/>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7" name="CaixaDeTexto 36">
            <a:extLst>
              <a:ext uri="{FF2B5EF4-FFF2-40B4-BE49-F238E27FC236}">
                <a16:creationId xmlns:a16="http://schemas.microsoft.com/office/drawing/2014/main" id="{934A8916-2396-4DF4-A2C3-37307889E0F4}"/>
              </a:ext>
            </a:extLst>
          </p:cNvPr>
          <p:cNvSpPr txBox="1"/>
          <p:nvPr/>
        </p:nvSpPr>
        <p:spPr>
          <a:xfrm>
            <a:off x="11200188" y="5608344"/>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5" name="CaixaDeTexto 34">
            <a:extLst>
              <a:ext uri="{FF2B5EF4-FFF2-40B4-BE49-F238E27FC236}">
                <a16:creationId xmlns:a16="http://schemas.microsoft.com/office/drawing/2014/main" id="{A6305ED7-C53E-4567-9A1F-023096DAD2B1}"/>
              </a:ext>
            </a:extLst>
          </p:cNvPr>
          <p:cNvSpPr txBox="1"/>
          <p:nvPr/>
        </p:nvSpPr>
        <p:spPr>
          <a:xfrm>
            <a:off x="3752292" y="875854"/>
            <a:ext cx="482696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Origem</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grpSp>
        <p:nvGrpSpPr>
          <p:cNvPr id="38" name="Grupo 37"/>
          <p:cNvGrpSpPr/>
          <p:nvPr/>
        </p:nvGrpSpPr>
        <p:grpSpPr>
          <a:xfrm>
            <a:off x="-1704" y="2034929"/>
            <a:ext cx="3460243" cy="7181624"/>
            <a:chOff x="-1704" y="2034929"/>
            <a:chExt cx="3460243" cy="7181624"/>
          </a:xfrm>
        </p:grpSpPr>
        <p:sp>
          <p:nvSpPr>
            <p:cNvPr id="40" name="Retângulo 39">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tângulo 42">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CaixaDeTexto 45">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7" name="Retângulo 46">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19289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 name="CaixaDeTexto 7">
            <a:extLst>
              <a:ext uri="{FF2B5EF4-FFF2-40B4-BE49-F238E27FC236}">
                <a16:creationId xmlns:a16="http://schemas.microsoft.com/office/drawing/2014/main" id="{0DC4CF0F-B06D-4DED-8463-81BDF9981989}"/>
              </a:ext>
            </a:extLst>
          </p:cNvPr>
          <p:cNvSpPr txBox="1"/>
          <p:nvPr/>
        </p:nvSpPr>
        <p:spPr>
          <a:xfrm>
            <a:off x="4917809" y="3762398"/>
            <a:ext cx="8290945" cy="3170099"/>
          </a:xfrm>
          <a:prstGeom prst="rect">
            <a:avLst/>
          </a:prstGeom>
          <a:noFill/>
        </p:spPr>
        <p:txBody>
          <a:bodyPr wrap="square" rtlCol="0">
            <a:spAutoFit/>
          </a:bodyPr>
          <a:lstStyle/>
          <a:p>
            <a:pPr algn="ctr"/>
            <a:r>
              <a:rPr lang="pt-BR" sz="4000" i="1" dirty="0"/>
              <a:t>Nós incorporamos as melhores ideias do </a:t>
            </a:r>
            <a:r>
              <a:rPr lang="pt-BR" sz="4000" i="1" dirty="0" err="1"/>
              <a:t>Borg</a:t>
            </a:r>
            <a:r>
              <a:rPr lang="pt-BR" sz="4000" i="1" dirty="0"/>
              <a:t> no </a:t>
            </a:r>
            <a:r>
              <a:rPr lang="pt-BR" sz="4000" i="1" dirty="0" err="1"/>
              <a:t>Kubernetes</a:t>
            </a:r>
            <a:r>
              <a:rPr lang="pt-BR" sz="4000" i="1" dirty="0"/>
              <a:t> e tentamos melhorar alguns pontos negativos que os usuários identificaram com o </a:t>
            </a:r>
            <a:r>
              <a:rPr lang="pt-BR" sz="4000" i="1" dirty="0" err="1"/>
              <a:t>Borg</a:t>
            </a:r>
            <a:r>
              <a:rPr lang="pt-BR" sz="4000" i="1" dirty="0"/>
              <a:t> ao longo dos anos</a:t>
            </a:r>
            <a:r>
              <a:rPr lang="en-US" sz="4000" i="1" dirty="0"/>
              <a:t>.</a:t>
            </a:r>
            <a:endParaRPr lang="pt-BR" sz="4000" i="1" dirty="0"/>
          </a:p>
        </p:txBody>
      </p:sp>
      <p:sp>
        <p:nvSpPr>
          <p:cNvPr id="11" name="CaixaDeTexto 10">
            <a:extLst>
              <a:ext uri="{FF2B5EF4-FFF2-40B4-BE49-F238E27FC236}">
                <a16:creationId xmlns:a16="http://schemas.microsoft.com/office/drawing/2014/main" id="{7635C813-5244-43CA-B996-B343DAACE7B8}"/>
              </a:ext>
            </a:extLst>
          </p:cNvPr>
          <p:cNvSpPr txBox="1"/>
          <p:nvPr/>
        </p:nvSpPr>
        <p:spPr>
          <a:xfrm>
            <a:off x="4695945" y="3564584"/>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7" name="CaixaDeTexto 36">
            <a:extLst>
              <a:ext uri="{FF2B5EF4-FFF2-40B4-BE49-F238E27FC236}">
                <a16:creationId xmlns:a16="http://schemas.microsoft.com/office/drawing/2014/main" id="{934A8916-2396-4DF4-A2C3-37307889E0F4}"/>
              </a:ext>
            </a:extLst>
          </p:cNvPr>
          <p:cNvSpPr txBox="1"/>
          <p:nvPr/>
        </p:nvSpPr>
        <p:spPr>
          <a:xfrm>
            <a:off x="10747135" y="6100359"/>
            <a:ext cx="535724" cy="1200329"/>
          </a:xfrm>
          <a:prstGeom prst="rect">
            <a:avLst/>
          </a:prstGeom>
          <a:noFill/>
        </p:spPr>
        <p:txBody>
          <a:bodyPr wrap="none" rtlCol="0">
            <a:spAutoFit/>
          </a:bodyPr>
          <a:lstStyle/>
          <a:p>
            <a:r>
              <a:rPr lang="en-US" sz="7200" i="1" dirty="0">
                <a:latin typeface="Adobe Garamond Pro" panose="02020502060506020403" pitchFamily="18" charset="0"/>
              </a:rPr>
              <a:t>”</a:t>
            </a:r>
            <a:endParaRPr lang="pt-BR" sz="7200" i="1" dirty="0">
              <a:latin typeface="Adobe Garamond Pro" panose="02020502060506020403" pitchFamily="18" charset="0"/>
            </a:endParaRPr>
          </a:p>
        </p:txBody>
      </p:sp>
      <p:sp>
        <p:nvSpPr>
          <p:cNvPr id="35" name="CaixaDeTexto 34">
            <a:extLst>
              <a:ext uri="{FF2B5EF4-FFF2-40B4-BE49-F238E27FC236}">
                <a16:creationId xmlns:a16="http://schemas.microsoft.com/office/drawing/2014/main" id="{A6305ED7-C53E-4567-9A1F-023096DAD2B1}"/>
              </a:ext>
            </a:extLst>
          </p:cNvPr>
          <p:cNvSpPr txBox="1"/>
          <p:nvPr/>
        </p:nvSpPr>
        <p:spPr>
          <a:xfrm>
            <a:off x="3752292" y="875854"/>
            <a:ext cx="4826962"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Origem</a:t>
            </a:r>
            <a:r>
              <a:rPr lang="en-US" sz="3600" i="1" dirty="0">
                <a:latin typeface="Arial" panose="020B0604020202020204" pitchFamily="34" charset="0"/>
                <a:cs typeface="Arial" panose="020B0604020202020204" pitchFamily="34" charset="0"/>
              </a:rPr>
              <a:t> do Kubernetes</a:t>
            </a:r>
            <a:endParaRPr lang="pt-BR" sz="3600" i="1" dirty="0">
              <a:latin typeface="Arial" panose="020B0604020202020204" pitchFamily="34" charset="0"/>
              <a:cs typeface="Arial" panose="020B0604020202020204" pitchFamily="34" charset="0"/>
            </a:endParaRPr>
          </a:p>
        </p:txBody>
      </p:sp>
      <p:sp>
        <p:nvSpPr>
          <p:cNvPr id="38" name="CaixaDeTexto 37">
            <a:extLst>
              <a:ext uri="{FF2B5EF4-FFF2-40B4-BE49-F238E27FC236}">
                <a16:creationId xmlns:a16="http://schemas.microsoft.com/office/drawing/2014/main" id="{C00860BF-F6A0-4140-9267-A5774A152220}"/>
              </a:ext>
            </a:extLst>
          </p:cNvPr>
          <p:cNvSpPr txBox="1"/>
          <p:nvPr/>
        </p:nvSpPr>
        <p:spPr>
          <a:xfrm>
            <a:off x="4269809" y="7703594"/>
            <a:ext cx="9402895" cy="461665"/>
          </a:xfrm>
          <a:prstGeom prst="rect">
            <a:avLst/>
          </a:prstGeom>
          <a:noFill/>
        </p:spPr>
        <p:txBody>
          <a:bodyPr wrap="none" rtlCol="0">
            <a:spAutoFit/>
          </a:bodyPr>
          <a:lstStyle/>
          <a:p>
            <a:pPr algn="ctr"/>
            <a:r>
              <a:rPr lang="en-US" sz="2400" dirty="0"/>
              <a:t>https://blog.kubernetes.io/2015/04/borg-predecessor-to-kubernetes.html</a:t>
            </a:r>
            <a:endParaRPr lang="pt-BR" sz="2400" dirty="0"/>
          </a:p>
        </p:txBody>
      </p:sp>
      <p:sp>
        <p:nvSpPr>
          <p:cNvPr id="2" name="CaixaDeTexto 1">
            <a:extLst>
              <a:ext uri="{FF2B5EF4-FFF2-40B4-BE49-F238E27FC236}">
                <a16:creationId xmlns:a16="http://schemas.microsoft.com/office/drawing/2014/main" id="{CDB493BB-2804-415F-936B-2F332B06B56D}"/>
              </a:ext>
            </a:extLst>
          </p:cNvPr>
          <p:cNvSpPr txBox="1"/>
          <p:nvPr/>
        </p:nvSpPr>
        <p:spPr>
          <a:xfrm>
            <a:off x="4130846" y="2260886"/>
            <a:ext cx="9680820" cy="892552"/>
          </a:xfrm>
          <a:prstGeom prst="rect">
            <a:avLst/>
          </a:prstGeom>
          <a:noFill/>
        </p:spPr>
        <p:txBody>
          <a:bodyPr wrap="square" rtlCol="0">
            <a:spAutoFit/>
          </a:bodyPr>
          <a:lstStyle/>
          <a:p>
            <a:pPr algn="ctr"/>
            <a:r>
              <a:rPr lang="pt-BR" sz="2600" dirty="0"/>
              <a:t>Muitos dos desenvolvedores do Google que trabalham no </a:t>
            </a:r>
            <a:r>
              <a:rPr lang="pt-BR" sz="2600" i="1" dirty="0" err="1"/>
              <a:t>Kubernetes</a:t>
            </a:r>
            <a:r>
              <a:rPr lang="pt-BR" sz="2600" dirty="0"/>
              <a:t> eram anteriormente desenvolvedores no projeto </a:t>
            </a:r>
            <a:r>
              <a:rPr lang="pt-BR" sz="2600" i="1" dirty="0"/>
              <a:t>Borg</a:t>
            </a:r>
            <a:r>
              <a:rPr lang="pt-BR" sz="2600" dirty="0"/>
              <a:t>.</a:t>
            </a:r>
          </a:p>
        </p:txBody>
      </p:sp>
      <p:grpSp>
        <p:nvGrpSpPr>
          <p:cNvPr id="40" name="Grupo 39"/>
          <p:cNvGrpSpPr/>
          <p:nvPr/>
        </p:nvGrpSpPr>
        <p:grpSpPr>
          <a:xfrm>
            <a:off x="-1704" y="2034929"/>
            <a:ext cx="3460243" cy="7181624"/>
            <a:chOff x="-1704" y="2034929"/>
            <a:chExt cx="3460243" cy="7181624"/>
          </a:xfrm>
        </p:grpSpPr>
        <p:sp>
          <p:nvSpPr>
            <p:cNvPr id="43" name="Retângulo 42">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tângulo 43">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tângulo 45">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CaixaDeTexto 46">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8" name="Retângulo 47">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5702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D5840F74-5637-4C22-878F-3C901E050555}"/>
              </a:ext>
            </a:extLst>
          </p:cNvPr>
          <p:cNvGrpSpPr/>
          <p:nvPr/>
        </p:nvGrpSpPr>
        <p:grpSpPr>
          <a:xfrm>
            <a:off x="1404281" y="2319115"/>
            <a:ext cx="13220245" cy="6408711"/>
            <a:chOff x="1404281" y="2319115"/>
            <a:chExt cx="13220245" cy="6408711"/>
          </a:xfrm>
        </p:grpSpPr>
        <p:pic>
          <p:nvPicPr>
            <p:cNvPr id="60" name="Picture 10">
              <a:extLst>
                <a:ext uri="{FF2B5EF4-FFF2-40B4-BE49-F238E27FC236}">
                  <a16:creationId xmlns:a16="http://schemas.microsoft.com/office/drawing/2014/main" id="{C349A205-6B74-462B-A048-2D0C55EF2D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074" r="-1"/>
            <a:stretch/>
          </p:blipFill>
          <p:spPr bwMode="auto">
            <a:xfrm>
              <a:off x="10669370" y="2738962"/>
              <a:ext cx="3955156"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 name="Retângulo 60">
              <a:extLst>
                <a:ext uri="{FF2B5EF4-FFF2-40B4-BE49-F238E27FC236}">
                  <a16:creationId xmlns:a16="http://schemas.microsoft.com/office/drawing/2014/main" id="{0CE7D364-F5F2-433C-8988-0640DF6FA72C}"/>
                </a:ext>
              </a:extLst>
            </p:cNvPr>
            <p:cNvSpPr/>
            <p:nvPr/>
          </p:nvSpPr>
          <p:spPr>
            <a:xfrm>
              <a:off x="10669370" y="2463131"/>
              <a:ext cx="3528391" cy="5996385"/>
            </a:xfrm>
            <a:prstGeom prst="rect">
              <a:avLst/>
            </a:prstGeom>
            <a:gradFill flip="none" rotWithShape="1">
              <a:gsLst>
                <a:gs pos="0">
                  <a:schemeClr val="bg1"/>
                </a:gs>
                <a:gs pos="0">
                  <a:schemeClr val="bg1"/>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2" name="Picture 9">
              <a:extLst>
                <a:ext uri="{FF2B5EF4-FFF2-40B4-BE49-F238E27FC236}">
                  <a16:creationId xmlns:a16="http://schemas.microsoft.com/office/drawing/2014/main" id="{0D60BD1F-D417-406D-8010-19D1EC9DBC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86"/>
            <a:stretch/>
          </p:blipFill>
          <p:spPr bwMode="auto">
            <a:xfrm>
              <a:off x="1632964" y="2853165"/>
              <a:ext cx="7020181" cy="5299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Retângulo 62">
              <a:extLst>
                <a:ext uri="{FF2B5EF4-FFF2-40B4-BE49-F238E27FC236}">
                  <a16:creationId xmlns:a16="http://schemas.microsoft.com/office/drawing/2014/main" id="{9FCCA7DA-215A-4E89-AF73-D1A19E89A465}"/>
                </a:ext>
              </a:extLst>
            </p:cNvPr>
            <p:cNvSpPr/>
            <p:nvPr/>
          </p:nvSpPr>
          <p:spPr>
            <a:xfrm>
              <a:off x="1404281" y="2319115"/>
              <a:ext cx="7537466" cy="640871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4" name="Picture 9">
              <a:extLst>
                <a:ext uri="{FF2B5EF4-FFF2-40B4-BE49-F238E27FC236}">
                  <a16:creationId xmlns:a16="http://schemas.microsoft.com/office/drawing/2014/main" id="{7D4CF73A-C982-450B-A20B-CF62FEFC12B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6184" b="26147"/>
            <a:stretch/>
          </p:blipFill>
          <p:spPr bwMode="auto">
            <a:xfrm>
              <a:off x="4815745" y="4161367"/>
              <a:ext cx="1703101" cy="811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5" name="Picture 6">
              <a:extLst>
                <a:ext uri="{FF2B5EF4-FFF2-40B4-BE49-F238E27FC236}">
                  <a16:creationId xmlns:a16="http://schemas.microsoft.com/office/drawing/2014/main" id="{F3E4F12B-A960-4A2B-91CF-35CBF81637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0115" y="5133594"/>
              <a:ext cx="3663252" cy="934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7">
              <a:extLst>
                <a:ext uri="{FF2B5EF4-FFF2-40B4-BE49-F238E27FC236}">
                  <a16:creationId xmlns:a16="http://schemas.microsoft.com/office/drawing/2014/main" id="{9515CCAF-D89B-41D0-8855-AD138B67CCE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015591" y="6170327"/>
              <a:ext cx="1929808" cy="1209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 name="Picture 8">
              <a:extLst>
                <a:ext uri="{FF2B5EF4-FFF2-40B4-BE49-F238E27FC236}">
                  <a16:creationId xmlns:a16="http://schemas.microsoft.com/office/drawing/2014/main" id="{CE84B35B-C3B2-4784-9620-6DB982F1D0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00355" y="6141912"/>
              <a:ext cx="1487866" cy="67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8" name="Retângulo 67">
              <a:extLst>
                <a:ext uri="{FF2B5EF4-FFF2-40B4-BE49-F238E27FC236}">
                  <a16:creationId xmlns:a16="http://schemas.microsoft.com/office/drawing/2014/main" id="{F01851B6-456A-4C5D-8F97-EC183E9BD271}"/>
                </a:ext>
              </a:extLst>
            </p:cNvPr>
            <p:cNvSpPr/>
            <p:nvPr/>
          </p:nvSpPr>
          <p:spPr>
            <a:xfrm>
              <a:off x="9277731" y="7359675"/>
              <a:ext cx="5136054" cy="667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CaixaDeTexto 68">
              <a:extLst>
                <a:ext uri="{FF2B5EF4-FFF2-40B4-BE49-F238E27FC236}">
                  <a16:creationId xmlns:a16="http://schemas.microsoft.com/office/drawing/2014/main" id="{DFF0F376-CA84-49F9-87A0-B03762DD7B3C}"/>
                </a:ext>
              </a:extLst>
            </p:cNvPr>
            <p:cNvSpPr txBox="1"/>
            <p:nvPr/>
          </p:nvSpPr>
          <p:spPr>
            <a:xfrm>
              <a:off x="5294619" y="2319115"/>
              <a:ext cx="3129843" cy="769441"/>
            </a:xfrm>
            <a:prstGeom prst="rect">
              <a:avLst/>
            </a:prstGeom>
            <a:noFill/>
          </p:spPr>
          <p:txBody>
            <a:bodyPr wrap="square" rtlCol="0">
              <a:spAutoFit/>
            </a:bodyPr>
            <a:lstStyle/>
            <a:p>
              <a:r>
                <a:rPr lang="pt-BR" sz="4400" b="1" dirty="0">
                  <a:solidFill>
                    <a:schemeClr val="tx2"/>
                  </a:solidFill>
                </a:rPr>
                <a:t>na nuvem</a:t>
              </a:r>
            </a:p>
          </p:txBody>
        </p:sp>
        <p:sp>
          <p:nvSpPr>
            <p:cNvPr id="71" name="CaixaDeTexto 70">
              <a:extLst>
                <a:ext uri="{FF2B5EF4-FFF2-40B4-BE49-F238E27FC236}">
                  <a16:creationId xmlns:a16="http://schemas.microsoft.com/office/drawing/2014/main" id="{D125F7B7-7E3E-4ED6-B76E-4E35A344686E}"/>
                </a:ext>
              </a:extLst>
            </p:cNvPr>
            <p:cNvSpPr txBox="1"/>
            <p:nvPr/>
          </p:nvSpPr>
          <p:spPr>
            <a:xfrm>
              <a:off x="9277731" y="7277097"/>
              <a:ext cx="5328022" cy="769441"/>
            </a:xfrm>
            <a:prstGeom prst="rect">
              <a:avLst/>
            </a:prstGeom>
            <a:noFill/>
          </p:spPr>
          <p:txBody>
            <a:bodyPr wrap="square" rtlCol="0">
              <a:spAutoFit/>
            </a:bodyPr>
            <a:lstStyle/>
            <a:p>
              <a:r>
                <a:rPr lang="pt-BR" sz="4400" b="1" dirty="0">
                  <a:solidFill>
                    <a:schemeClr val="tx2"/>
                  </a:solidFill>
                </a:rPr>
                <a:t>em casa (</a:t>
              </a:r>
              <a:r>
                <a:rPr lang="pt-BR" sz="4400" b="1" dirty="0" err="1">
                  <a:solidFill>
                    <a:schemeClr val="tx2"/>
                  </a:solidFill>
                </a:rPr>
                <a:t>on-premise</a:t>
              </a:r>
              <a:r>
                <a:rPr lang="pt-BR" sz="4400" b="1" dirty="0">
                  <a:solidFill>
                    <a:schemeClr val="tx2"/>
                  </a:solidFill>
                </a:rPr>
                <a:t>)</a:t>
              </a:r>
            </a:p>
          </p:txBody>
        </p:sp>
      </p:grpSp>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1015663"/>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pt-BR" sz="1100" b="1" dirty="0">
                  <a:solidFill>
                    <a:schemeClr val="bg2"/>
                  </a:solidFill>
                  <a:latin typeface="Arial" panose="020B0604020202020204" pitchFamily="34" charset="0"/>
                  <a:cs typeface="Arial" panose="020B0604020202020204" pitchFamily="34" charset="0"/>
                </a:rPr>
                <a:t>arquiteto de software  e consultor de tecnologia</a:t>
              </a: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id="{DD5EF79F-E7B6-4B55-9489-8BF9D274368B}"/>
              </a:ext>
            </a:extLst>
          </p:cNvPr>
          <p:cNvSpPr txBox="1"/>
          <p:nvPr/>
        </p:nvSpPr>
        <p:spPr>
          <a:xfrm>
            <a:off x="3752292" y="875854"/>
            <a:ext cx="2877711" cy="646331"/>
          </a:xfrm>
          <a:prstGeom prst="rect">
            <a:avLst/>
          </a:prstGeom>
          <a:noFill/>
        </p:spPr>
        <p:txBody>
          <a:bodyPr wrap="none" rtlCol="0">
            <a:spAutoFit/>
          </a:bodyPr>
          <a:lstStyle/>
          <a:p>
            <a:r>
              <a:rPr lang="en-US" sz="3600" i="1" dirty="0" err="1">
                <a:latin typeface="Arial" panose="020B0604020202020204" pitchFamily="34" charset="0"/>
                <a:cs typeface="Arial" panose="020B0604020202020204" pitchFamily="34" charset="0"/>
              </a:rPr>
              <a:t>Portabilidade</a:t>
            </a:r>
            <a:endParaRPr lang="pt-BR" sz="3600" i="1" dirty="0">
              <a:latin typeface="Arial" panose="020B0604020202020204" pitchFamily="34" charset="0"/>
              <a:cs typeface="Arial" panose="020B0604020202020204" pitchFamily="34" charset="0"/>
            </a:endParaRPr>
          </a:p>
        </p:txBody>
      </p:sp>
      <p:sp>
        <p:nvSpPr>
          <p:cNvPr id="11" name="Retângulo 10">
            <a:extLst>
              <a:ext uri="{FF2B5EF4-FFF2-40B4-BE49-F238E27FC236}">
                <a16:creationId xmlns:a16="http://schemas.microsoft.com/office/drawing/2014/main" id="{650F6C58-08B0-4C89-8D51-B02C8AE5D72D}"/>
              </a:ext>
            </a:extLst>
          </p:cNvPr>
          <p:cNvSpPr/>
          <p:nvPr/>
        </p:nvSpPr>
        <p:spPr>
          <a:xfrm>
            <a:off x="9118979" y="875854"/>
            <a:ext cx="3534364" cy="3521975"/>
          </a:xfrm>
          <a:prstGeom prst="rect">
            <a:avLst/>
          </a:prstGeom>
          <a:solidFill>
            <a:srgbClr val="FFFFFF">
              <a:alpha val="69804"/>
            </a:srgb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aixaDeTexto 9">
            <a:extLst>
              <a:ext uri="{FF2B5EF4-FFF2-40B4-BE49-F238E27FC236}">
                <a16:creationId xmlns:a16="http://schemas.microsoft.com/office/drawing/2014/main" id="{429791FC-141F-4AE5-829B-508177FB00C7}"/>
              </a:ext>
            </a:extLst>
          </p:cNvPr>
          <p:cNvSpPr txBox="1"/>
          <p:nvPr/>
        </p:nvSpPr>
        <p:spPr>
          <a:xfrm>
            <a:off x="9263938" y="1034847"/>
            <a:ext cx="2610010" cy="2970685"/>
          </a:xfrm>
          <a:prstGeom prst="rect">
            <a:avLst/>
          </a:prstGeom>
          <a:noFill/>
        </p:spPr>
        <p:txBody>
          <a:bodyPr wrap="none" rtlCol="0">
            <a:spAutoFit/>
          </a:bodyPr>
          <a:lstStyle/>
          <a:p>
            <a:pPr marL="457200" indent="-457200">
              <a:lnSpc>
                <a:spcPct val="150000"/>
              </a:lnSpc>
              <a:buFont typeface="Wingdings" panose="05000000000000000000" pitchFamily="2" charset="2"/>
              <a:buChar char="ü"/>
            </a:pPr>
            <a:r>
              <a:rPr lang="pt-BR" sz="3200" b="1" i="1" dirty="0"/>
              <a:t>Público</a:t>
            </a:r>
          </a:p>
          <a:p>
            <a:pPr marL="457200" indent="-457200">
              <a:lnSpc>
                <a:spcPct val="150000"/>
              </a:lnSpc>
              <a:buFont typeface="Wingdings" panose="05000000000000000000" pitchFamily="2" charset="2"/>
              <a:buChar char="ü"/>
            </a:pPr>
            <a:r>
              <a:rPr lang="pt-BR" sz="3200" b="1" i="1" dirty="0"/>
              <a:t>Privado</a:t>
            </a:r>
          </a:p>
          <a:p>
            <a:pPr marL="457200" indent="-457200">
              <a:lnSpc>
                <a:spcPct val="150000"/>
              </a:lnSpc>
              <a:buFont typeface="Wingdings" panose="05000000000000000000" pitchFamily="2" charset="2"/>
              <a:buChar char="ü"/>
            </a:pPr>
            <a:r>
              <a:rPr lang="pt-BR" sz="3200" b="1" i="1" dirty="0"/>
              <a:t>Híbrido</a:t>
            </a:r>
          </a:p>
          <a:p>
            <a:pPr marL="457200" indent="-457200">
              <a:lnSpc>
                <a:spcPct val="150000"/>
              </a:lnSpc>
              <a:buFont typeface="Wingdings" panose="05000000000000000000" pitchFamily="2" charset="2"/>
              <a:buChar char="ü"/>
            </a:pPr>
            <a:r>
              <a:rPr lang="pt-BR" sz="3200" b="1" i="1" dirty="0" err="1"/>
              <a:t>Multi-cloud</a:t>
            </a:r>
            <a:endParaRPr lang="pt-BR" sz="3200" b="1" i="1" dirty="0"/>
          </a:p>
        </p:txBody>
      </p:sp>
      <p:grpSp>
        <p:nvGrpSpPr>
          <p:cNvPr id="45" name="Grupo 44"/>
          <p:cNvGrpSpPr/>
          <p:nvPr/>
        </p:nvGrpSpPr>
        <p:grpSpPr>
          <a:xfrm>
            <a:off x="-1704" y="2034929"/>
            <a:ext cx="3460243" cy="7181624"/>
            <a:chOff x="-1704" y="2034929"/>
            <a:chExt cx="3460243" cy="7181624"/>
          </a:xfrm>
        </p:grpSpPr>
        <p:sp>
          <p:nvSpPr>
            <p:cNvPr id="46" name="Retângulo 45">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7" name="Retângulo 46">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aixaDeTexto 49">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51" name="Retângulo 50">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tângulo 58">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tângulo 69">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tângulo 71">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tângulo 72">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4" name="Picture 3"/>
            <p:cNvPicPr>
              <a:picLocks noChangeAspect="1" noChangeArrowheads="1"/>
            </p:cNvPicPr>
            <p:nvPr/>
          </p:nvPicPr>
          <p:blipFill rotWithShape="1">
            <a:blip r:embed="rId10">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27308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a:extLst>
              <a:ext uri="{FF2B5EF4-FFF2-40B4-BE49-F238E27FC236}">
                <a16:creationId xmlns:a16="http://schemas.microsoft.com/office/drawing/2014/main" id="{2CF088B2-36FF-4289-A94F-55469EAEE4A3}"/>
              </a:ext>
            </a:extLst>
          </p:cNvPr>
          <p:cNvGrpSpPr/>
          <p:nvPr/>
        </p:nvGrpSpPr>
        <p:grpSpPr>
          <a:xfrm>
            <a:off x="10328215" y="3049191"/>
            <a:ext cx="3771766" cy="4056325"/>
            <a:chOff x="10400787" y="2843969"/>
            <a:chExt cx="3771766" cy="4056325"/>
          </a:xfrm>
        </p:grpSpPr>
        <p:sp>
          <p:nvSpPr>
            <p:cNvPr id="38" name="Retângulo 37">
              <a:extLst>
                <a:ext uri="{FF2B5EF4-FFF2-40B4-BE49-F238E27FC236}">
                  <a16:creationId xmlns:a16="http://schemas.microsoft.com/office/drawing/2014/main" id="{98EB386C-D36E-4F0C-97C5-1B76EC4B2BE0}"/>
                </a:ext>
              </a:extLst>
            </p:cNvPr>
            <p:cNvSpPr/>
            <p:nvPr/>
          </p:nvSpPr>
          <p:spPr>
            <a:xfrm>
              <a:off x="10400787" y="2843969"/>
              <a:ext cx="3319048" cy="3328530"/>
            </a:xfrm>
            <a:prstGeom prst="rect">
              <a:avLst/>
            </a:prstGeom>
            <a:solidFill>
              <a:srgbClr val="A98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1">
              <a:extLst>
                <a:ext uri="{FF2B5EF4-FFF2-40B4-BE49-F238E27FC236}">
                  <a16:creationId xmlns:a16="http://schemas.microsoft.com/office/drawing/2014/main" id="{70568067-CEF9-4874-97F0-228207042A3D}"/>
                </a:ext>
              </a:extLst>
            </p:cNvPr>
            <p:cNvSpPr/>
            <p:nvPr/>
          </p:nvSpPr>
          <p:spPr>
            <a:xfrm>
              <a:off x="10853505" y="3571764"/>
              <a:ext cx="3319048" cy="3328530"/>
            </a:xfrm>
            <a:prstGeom prst="rect">
              <a:avLst/>
            </a:prstGeom>
            <a:solidFill>
              <a:srgbClr val="F4E9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4" name="Picture 2" descr="http://pontedoarcoiris.com/wp-content/uploads/2017/11/Featured-five-easy-steps-to-self-healing-energy-medicine-donna-eden-571x381.jpg">
              <a:extLst>
                <a:ext uri="{FF2B5EF4-FFF2-40B4-BE49-F238E27FC236}">
                  <a16:creationId xmlns:a16="http://schemas.microsoft.com/office/drawing/2014/main" id="{3B8CF6BB-8C34-43F3-A97F-5AD83A9BDC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8975"/>
            <a:stretch/>
          </p:blipFill>
          <p:spPr bwMode="auto">
            <a:xfrm flipH="1">
              <a:off x="10627146" y="3032303"/>
              <a:ext cx="3319048" cy="362902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 name="Agrupar 97">
            <a:extLst>
              <a:ext uri="{FF2B5EF4-FFF2-40B4-BE49-F238E27FC236}">
                <a16:creationId xmlns:a16="http://schemas.microsoft.com/office/drawing/2014/main" id="{83458F8C-EFAE-4383-A2C9-0EDB489727EC}"/>
              </a:ext>
            </a:extLst>
          </p:cNvPr>
          <p:cNvGrpSpPr/>
          <p:nvPr/>
        </p:nvGrpSpPr>
        <p:grpSpPr>
          <a:xfrm>
            <a:off x="-1704" y="-1875"/>
            <a:ext cx="14632103" cy="9218428"/>
            <a:chOff x="-1704" y="-1875"/>
            <a:chExt cx="14632103" cy="9218428"/>
          </a:xfrm>
        </p:grpSpPr>
        <p:sp>
          <p:nvSpPr>
            <p:cNvPr id="4" name="Retângulo 3">
              <a:extLst>
                <a:ext uri="{FF2B5EF4-FFF2-40B4-BE49-F238E27FC236}">
                  <a16:creationId xmlns:a16="http://schemas.microsoft.com/office/drawing/2014/main" id="{F01754EB-3F85-4470-8BDC-267B81A8421C}"/>
                </a:ext>
              </a:extLst>
            </p:cNvPr>
            <p:cNvSpPr/>
            <p:nvPr/>
          </p:nvSpPr>
          <p:spPr>
            <a:xfrm>
              <a:off x="0" y="1"/>
              <a:ext cx="3451538" cy="9144000"/>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9" name="Retângulo 88">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Retângulo 90">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tângulo 40">
              <a:extLst>
                <a:ext uri="{FF2B5EF4-FFF2-40B4-BE49-F238E27FC236}">
                  <a16:creationId xmlns:a16="http://schemas.microsoft.com/office/drawing/2014/main" id="{80564579-450E-43AC-B78D-E6F33A8EF8BA}"/>
                </a:ext>
              </a:extLst>
            </p:cNvPr>
            <p:cNvSpPr/>
            <p:nvPr/>
          </p:nvSpPr>
          <p:spPr>
            <a:xfrm>
              <a:off x="2024419" y="7300688"/>
              <a:ext cx="1427120"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20" name="Retângulo 19">
              <a:extLst>
                <a:ext uri="{FF2B5EF4-FFF2-40B4-BE49-F238E27FC236}">
                  <a16:creationId xmlns:a16="http://schemas.microsoft.com/office/drawing/2014/main" id="{6F310D11-288A-449D-B157-7388282F6BD0}"/>
                </a:ext>
              </a:extLst>
            </p:cNvPr>
            <p:cNvSpPr/>
            <p:nvPr/>
          </p:nvSpPr>
          <p:spPr>
            <a:xfrm>
              <a:off x="2024419" y="543681"/>
              <a:ext cx="12605980" cy="1310682"/>
            </a:xfrm>
            <a:prstGeom prst="rect">
              <a:avLst/>
            </a:prstGeom>
            <a:solidFill>
              <a:schemeClr val="accent1">
                <a:lumMod val="20000"/>
                <a:lumOff val="80000"/>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pic>
          <p:nvPicPr>
            <p:cNvPr id="6" name="Imagem 5">
              <a:extLst>
                <a:ext uri="{FF2B5EF4-FFF2-40B4-BE49-F238E27FC236}">
                  <a16:creationId xmlns:a16="http://schemas.microsoft.com/office/drawing/2014/main" id="{1236F683-6B35-40E3-9D9E-B72801BBA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62" y="8022649"/>
              <a:ext cx="1714500" cy="914400"/>
            </a:xfrm>
            <a:prstGeom prst="rect">
              <a:avLst/>
            </a:prstGeom>
          </p:spPr>
        </p:pic>
        <p:sp>
          <p:nvSpPr>
            <p:cNvPr id="13" name="CaixaDeTexto 12">
              <a:extLst>
                <a:ext uri="{FF2B5EF4-FFF2-40B4-BE49-F238E27FC236}">
                  <a16:creationId xmlns:a16="http://schemas.microsoft.com/office/drawing/2014/main" id="{B8BB88AB-027F-4997-956E-B7F0A450F782}"/>
                </a:ext>
              </a:extLst>
            </p:cNvPr>
            <p:cNvSpPr txBox="1"/>
            <p:nvPr/>
          </p:nvSpPr>
          <p:spPr>
            <a:xfrm>
              <a:off x="178586" y="7073512"/>
              <a:ext cx="3025942" cy="984308"/>
            </a:xfrm>
            <a:prstGeom prst="rect">
              <a:avLst/>
            </a:prstGeom>
            <a:noFill/>
          </p:spPr>
          <p:txBody>
            <a:bodyPr wrap="square" rtlCol="0">
              <a:spAutoFit/>
            </a:bodyPr>
            <a:lstStyle/>
            <a:p>
              <a:pPr>
                <a:lnSpc>
                  <a:spcPct val="150000"/>
                </a:lnSpc>
              </a:pPr>
              <a:r>
                <a:rPr lang="en-US" b="1" i="1" dirty="0">
                  <a:solidFill>
                    <a:schemeClr val="bg2"/>
                  </a:solidFill>
                  <a:latin typeface="Arial" panose="020B0604020202020204" pitchFamily="34" charset="0"/>
                  <a:cs typeface="Arial" panose="020B0604020202020204" pitchFamily="34" charset="0"/>
                </a:rPr>
                <a:t>Matheus Neder</a:t>
              </a:r>
            </a:p>
            <a:p>
              <a:pPr>
                <a:lnSpc>
                  <a:spcPct val="150000"/>
                </a:lnSpc>
              </a:pPr>
              <a:r>
                <a:rPr lang="en-US" sz="1100" b="1" dirty="0" err="1">
                  <a:solidFill>
                    <a:schemeClr val="bg2"/>
                  </a:solidFill>
                  <a:latin typeface="Arial" panose="020B0604020202020204" pitchFamily="34" charset="0"/>
                  <a:cs typeface="Arial" panose="020B0604020202020204" pitchFamily="34" charset="0"/>
                </a:rPr>
                <a:t>arquiteto</a:t>
              </a:r>
              <a:r>
                <a:rPr lang="en-US" sz="1100" b="1" dirty="0">
                  <a:solidFill>
                    <a:schemeClr val="bg2"/>
                  </a:solidFill>
                  <a:latin typeface="Arial" panose="020B0604020202020204" pitchFamily="34" charset="0"/>
                  <a:cs typeface="Arial" panose="020B0604020202020204" pitchFamily="34" charset="0"/>
                </a:rPr>
                <a:t> de software  e consultor de </a:t>
              </a:r>
              <a:r>
                <a:rPr lang="en-US" sz="1100" b="1" dirty="0" err="1">
                  <a:solidFill>
                    <a:schemeClr val="bg2"/>
                  </a:solidFill>
                  <a:latin typeface="Arial" panose="020B0604020202020204" pitchFamily="34" charset="0"/>
                  <a:cs typeface="Arial" panose="020B0604020202020204" pitchFamily="34" charset="0"/>
                </a:rPr>
                <a:t>tecnologia</a:t>
              </a:r>
              <a:endParaRPr lang="en-US" sz="1100" b="1" dirty="0">
                <a:solidFill>
                  <a:schemeClr val="bg2"/>
                </a:solidFill>
                <a:latin typeface="Arial" panose="020B0604020202020204" pitchFamily="34" charset="0"/>
                <a:cs typeface="Arial" panose="020B0604020202020204" pitchFamily="34" charset="0"/>
              </a:endParaRPr>
            </a:p>
          </p:txBody>
        </p:sp>
        <p:pic>
          <p:nvPicPr>
            <p:cNvPr id="39" name="Picture 2" descr="http://blog.marcelocavalcante.net/imgs/kubernetes_logo.png">
              <a:extLst>
                <a:ext uri="{FF2B5EF4-FFF2-40B4-BE49-F238E27FC236}">
                  <a16:creationId xmlns:a16="http://schemas.microsoft.com/office/drawing/2014/main" id="{32F8F079-5FD2-41D9-AC3A-A676A7066D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286" t="6594" r="22196" b="33257"/>
            <a:stretch/>
          </p:blipFill>
          <p:spPr bwMode="auto">
            <a:xfrm>
              <a:off x="2160511" y="639124"/>
              <a:ext cx="1146215" cy="1064402"/>
            </a:xfrm>
            <a:prstGeom prst="rect">
              <a:avLst/>
            </a:prstGeom>
            <a:noFill/>
            <a:extLst>
              <a:ext uri="{909E8E84-426E-40DD-AFC4-6F175D3DCCD1}">
                <a14:hiddenFill xmlns:a14="http://schemas.microsoft.com/office/drawing/2010/main">
                  <a:solidFill>
                    <a:srgbClr val="FFFFFF"/>
                  </a:solidFill>
                </a14:hiddenFill>
              </a:ext>
            </a:extLst>
          </p:spPr>
        </p:pic>
        <p:sp>
          <p:nvSpPr>
            <p:cNvPr id="42" name="Retângulo 41">
              <a:extLst>
                <a:ext uri="{FF2B5EF4-FFF2-40B4-BE49-F238E27FC236}">
                  <a16:creationId xmlns:a16="http://schemas.microsoft.com/office/drawing/2014/main" id="{C87926FB-A642-4175-8318-53A5CBE52850}"/>
                </a:ext>
              </a:extLst>
            </p:cNvPr>
            <p:cNvSpPr/>
            <p:nvPr/>
          </p:nvSpPr>
          <p:spPr>
            <a:xfrm>
              <a:off x="0" y="7300688"/>
              <a:ext cx="178585" cy="127755"/>
            </a:xfrm>
            <a:prstGeom prst="rect">
              <a:avLst/>
            </a:prstGeom>
            <a:solidFill>
              <a:schemeClr val="bg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BR" sz="4400" dirty="0"/>
            </a:p>
          </p:txBody>
        </p:sp>
        <p:sp>
          <p:nvSpPr>
            <p:cNvPr id="36" name="Retângulo 35">
              <a:extLst>
                <a:ext uri="{FF2B5EF4-FFF2-40B4-BE49-F238E27FC236}">
                  <a16:creationId xmlns:a16="http://schemas.microsoft.com/office/drawing/2014/main" id="{7FEBA1CE-BAA6-49B5-97C6-5F240C635647}"/>
                </a:ext>
              </a:extLst>
            </p:cNvPr>
            <p:cNvSpPr/>
            <p:nvPr/>
          </p:nvSpPr>
          <p:spPr>
            <a:xfrm>
              <a:off x="432639" y="543680"/>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Retângulo 78">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tângulo 80">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tângulo 82">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tângulo 83">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tângulo 84">
              <a:extLst>
                <a:ext uri="{FF2B5EF4-FFF2-40B4-BE49-F238E27FC236}">
                  <a16:creationId xmlns:a16="http://schemas.microsoft.com/office/drawing/2014/main" id="{52014327-2784-47E7-9DE5-A7C2F12EEAAC}"/>
                </a:ext>
              </a:extLst>
            </p:cNvPr>
            <p:cNvSpPr/>
            <p:nvPr/>
          </p:nvSpPr>
          <p:spPr>
            <a:xfrm>
              <a:off x="5297" y="543680"/>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7" name="Retângulo 86">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Retângulo 87">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Retângulo 91">
              <a:extLst>
                <a:ext uri="{FF2B5EF4-FFF2-40B4-BE49-F238E27FC236}">
                  <a16:creationId xmlns:a16="http://schemas.microsoft.com/office/drawing/2014/main" id="{7C746712-0D77-43D5-9FC6-5EAFCFCAD841}"/>
                </a:ext>
              </a:extLst>
            </p:cNvPr>
            <p:cNvSpPr/>
            <p:nvPr/>
          </p:nvSpPr>
          <p:spPr>
            <a:xfrm>
              <a:off x="432639" y="-1875"/>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Retângulo 92">
              <a:extLst>
                <a:ext uri="{FF2B5EF4-FFF2-40B4-BE49-F238E27FC236}">
                  <a16:creationId xmlns:a16="http://schemas.microsoft.com/office/drawing/2014/main" id="{15D999C0-FECC-4D18-9579-818567822008}"/>
                </a:ext>
              </a:extLst>
            </p:cNvPr>
            <p:cNvSpPr/>
            <p:nvPr/>
          </p:nvSpPr>
          <p:spPr>
            <a:xfrm>
              <a:off x="2031420" y="0"/>
              <a:ext cx="1427119"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Retângulo 93">
              <a:extLst>
                <a:ext uri="{FF2B5EF4-FFF2-40B4-BE49-F238E27FC236}">
                  <a16:creationId xmlns:a16="http://schemas.microsoft.com/office/drawing/2014/main" id="{3F04689A-6502-4CF5-BB9D-60F20B68DA4A}"/>
                </a:ext>
              </a:extLst>
            </p:cNvPr>
            <p:cNvSpPr/>
            <p:nvPr/>
          </p:nvSpPr>
          <p:spPr>
            <a:xfrm>
              <a:off x="5297" y="-1875"/>
              <a:ext cx="273464" cy="370690"/>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Retângulo 94">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Retângulo 95">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7" name="Retângulo 96">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 name="CaixaDeTexto 2">
            <a:extLst>
              <a:ext uri="{FF2B5EF4-FFF2-40B4-BE49-F238E27FC236}">
                <a16:creationId xmlns:a16="http://schemas.microsoft.com/office/drawing/2014/main" id="{DD5EF79F-E7B6-4B55-9489-8BF9D274368B}"/>
              </a:ext>
            </a:extLst>
          </p:cNvPr>
          <p:cNvSpPr txBox="1"/>
          <p:nvPr/>
        </p:nvSpPr>
        <p:spPr>
          <a:xfrm>
            <a:off x="3752292" y="875854"/>
            <a:ext cx="4006225" cy="646331"/>
          </a:xfrm>
          <a:prstGeom prst="rect">
            <a:avLst/>
          </a:prstGeom>
          <a:noFill/>
        </p:spPr>
        <p:txBody>
          <a:bodyPr wrap="none" rtlCol="0">
            <a:spAutoFit/>
          </a:bodyPr>
          <a:lstStyle/>
          <a:p>
            <a:r>
              <a:rPr lang="en-US" sz="3600" i="1" dirty="0">
                <a:latin typeface="Arial" panose="020B0604020202020204" pitchFamily="34" charset="0"/>
                <a:cs typeface="Arial" panose="020B0604020202020204" pitchFamily="34" charset="0"/>
              </a:rPr>
              <a:t>O Kubernetes é …</a:t>
            </a:r>
            <a:endParaRPr lang="pt-BR" sz="3600" i="1" dirty="0">
              <a:latin typeface="Arial" panose="020B0604020202020204" pitchFamily="34" charset="0"/>
              <a:cs typeface="Arial" panose="020B0604020202020204" pitchFamily="34" charset="0"/>
            </a:endParaRPr>
          </a:p>
        </p:txBody>
      </p:sp>
      <p:sp>
        <p:nvSpPr>
          <p:cNvPr id="8" name="CaixaDeTexto 7">
            <a:extLst>
              <a:ext uri="{FF2B5EF4-FFF2-40B4-BE49-F238E27FC236}">
                <a16:creationId xmlns:a16="http://schemas.microsoft.com/office/drawing/2014/main" id="{0DC4CF0F-B06D-4DED-8463-81BDF9981989}"/>
              </a:ext>
            </a:extLst>
          </p:cNvPr>
          <p:cNvSpPr txBox="1"/>
          <p:nvPr/>
        </p:nvSpPr>
        <p:spPr>
          <a:xfrm>
            <a:off x="4352709" y="2387772"/>
            <a:ext cx="5749147" cy="5262979"/>
          </a:xfrm>
          <a:prstGeom prst="rect">
            <a:avLst/>
          </a:prstGeom>
          <a:noFill/>
        </p:spPr>
        <p:txBody>
          <a:bodyPr wrap="square" rtlCol="0">
            <a:spAutoFit/>
          </a:bodyPr>
          <a:lstStyle/>
          <a:p>
            <a:pPr>
              <a:spcAft>
                <a:spcPts val="3600"/>
              </a:spcAft>
            </a:pPr>
            <a:r>
              <a:rPr lang="en-US" sz="3600" b="1" i="1" dirty="0"/>
              <a:t>Auto </a:t>
            </a:r>
            <a:r>
              <a:rPr lang="pt-BR" sz="3600" b="1" i="1" dirty="0"/>
              <a:t>curável</a:t>
            </a:r>
            <a:r>
              <a:rPr lang="en-US" sz="3600" b="1" i="1" dirty="0"/>
              <a:t> (self-healing) </a:t>
            </a:r>
          </a:p>
          <a:p>
            <a:pPr marL="1028700" lvl="1" indent="-571500">
              <a:spcAft>
                <a:spcPts val="3600"/>
              </a:spcAft>
              <a:buFont typeface="Wingdings" panose="05000000000000000000" pitchFamily="2" charset="2"/>
              <a:buChar char="§"/>
            </a:pPr>
            <a:r>
              <a:rPr lang="pt-BR" sz="3600" i="1" dirty="0"/>
              <a:t>Colocação automática</a:t>
            </a:r>
          </a:p>
          <a:p>
            <a:pPr marL="1028700" lvl="1" indent="-571500">
              <a:spcAft>
                <a:spcPts val="3600"/>
              </a:spcAft>
              <a:buFont typeface="Wingdings" panose="05000000000000000000" pitchFamily="2" charset="2"/>
              <a:buChar char="§"/>
            </a:pPr>
            <a:r>
              <a:rPr lang="pt-BR" sz="3600" i="1" dirty="0"/>
              <a:t>Reinício automático</a:t>
            </a:r>
          </a:p>
          <a:p>
            <a:pPr marL="1028700" lvl="1" indent="-571500">
              <a:spcAft>
                <a:spcPts val="3600"/>
              </a:spcAft>
              <a:buFont typeface="Wingdings" panose="05000000000000000000" pitchFamily="2" charset="2"/>
              <a:buChar char="§"/>
            </a:pPr>
            <a:r>
              <a:rPr lang="pt-BR" sz="3600" i="1" dirty="0"/>
              <a:t>Replicação automática</a:t>
            </a:r>
          </a:p>
          <a:p>
            <a:pPr marL="1028700" lvl="1" indent="-571500">
              <a:spcAft>
                <a:spcPts val="3600"/>
              </a:spcAft>
              <a:buFont typeface="Wingdings" panose="05000000000000000000" pitchFamily="2" charset="2"/>
              <a:buChar char="§"/>
            </a:pPr>
            <a:r>
              <a:rPr lang="pt-BR" sz="3600" i="1" dirty="0"/>
              <a:t>Dimensionamento automático</a:t>
            </a:r>
          </a:p>
        </p:txBody>
      </p:sp>
      <p:sp>
        <p:nvSpPr>
          <p:cNvPr id="9" name="CaixaDeTexto 8">
            <a:extLst>
              <a:ext uri="{FF2B5EF4-FFF2-40B4-BE49-F238E27FC236}">
                <a16:creationId xmlns:a16="http://schemas.microsoft.com/office/drawing/2014/main" id="{D4DC3362-AB42-454D-ADF3-4482AA9D4F9D}"/>
              </a:ext>
            </a:extLst>
          </p:cNvPr>
          <p:cNvSpPr txBox="1"/>
          <p:nvPr/>
        </p:nvSpPr>
        <p:spPr>
          <a:xfrm>
            <a:off x="4721471" y="8108312"/>
            <a:ext cx="8499571" cy="461665"/>
          </a:xfrm>
          <a:prstGeom prst="rect">
            <a:avLst/>
          </a:prstGeom>
          <a:noFill/>
        </p:spPr>
        <p:txBody>
          <a:bodyPr wrap="none" rtlCol="0">
            <a:spAutoFit/>
          </a:bodyPr>
          <a:lstStyle/>
          <a:p>
            <a:pPr algn="ctr"/>
            <a:r>
              <a:rPr lang="en-US" sz="2400" dirty="0"/>
              <a:t>https://kubernetes.io.docs.concepts/overview/what-is-kubernetes</a:t>
            </a:r>
            <a:endParaRPr lang="pt-BR" sz="2400" dirty="0"/>
          </a:p>
        </p:txBody>
      </p:sp>
      <p:grpSp>
        <p:nvGrpSpPr>
          <p:cNvPr id="37" name="Grupo 36"/>
          <p:cNvGrpSpPr/>
          <p:nvPr/>
        </p:nvGrpSpPr>
        <p:grpSpPr>
          <a:xfrm>
            <a:off x="-1704" y="2034929"/>
            <a:ext cx="3460243" cy="7181624"/>
            <a:chOff x="-1704" y="2034929"/>
            <a:chExt cx="3460243" cy="7181624"/>
          </a:xfrm>
        </p:grpSpPr>
        <p:sp>
          <p:nvSpPr>
            <p:cNvPr id="40" name="Retângulo 39">
              <a:extLst>
                <a:ext uri="{FF2B5EF4-FFF2-40B4-BE49-F238E27FC236}">
                  <a16:creationId xmlns:a16="http://schemas.microsoft.com/office/drawing/2014/main" id="{F01754EB-3F85-4470-8BDC-267B81A8421C}"/>
                </a:ext>
              </a:extLst>
            </p:cNvPr>
            <p:cNvSpPr/>
            <p:nvPr/>
          </p:nvSpPr>
          <p:spPr>
            <a:xfrm>
              <a:off x="0" y="2034929"/>
              <a:ext cx="3451538" cy="7109072"/>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3" name="Retângulo 42">
              <a:extLst>
                <a:ext uri="{FF2B5EF4-FFF2-40B4-BE49-F238E27FC236}">
                  <a16:creationId xmlns:a16="http://schemas.microsoft.com/office/drawing/2014/main" id="{8A150EFC-7B61-4F8E-8459-01421D3770E4}"/>
                </a:ext>
              </a:extLst>
            </p:cNvPr>
            <p:cNvSpPr/>
            <p:nvPr/>
          </p:nvSpPr>
          <p:spPr>
            <a:xfrm>
              <a:off x="387964" y="6436926"/>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a:extLst>
                <a:ext uri="{FF2B5EF4-FFF2-40B4-BE49-F238E27FC236}">
                  <a16:creationId xmlns:a16="http://schemas.microsoft.com/office/drawing/2014/main" id="{73D57F9D-37BA-4596-A45F-C109CEBA0F32}"/>
                </a:ext>
              </a:extLst>
            </p:cNvPr>
            <p:cNvSpPr/>
            <p:nvPr/>
          </p:nvSpPr>
          <p:spPr>
            <a:xfrm>
              <a:off x="1986745" y="6438801"/>
              <a:ext cx="1427119"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tângulo 44">
              <a:extLst>
                <a:ext uri="{FF2B5EF4-FFF2-40B4-BE49-F238E27FC236}">
                  <a16:creationId xmlns:a16="http://schemas.microsoft.com/office/drawing/2014/main" id="{526EB0E0-7571-4B7A-BCA2-BDCC8E3777C2}"/>
                </a:ext>
              </a:extLst>
            </p:cNvPr>
            <p:cNvSpPr/>
            <p:nvPr/>
          </p:nvSpPr>
          <p:spPr>
            <a:xfrm>
              <a:off x="0" y="6436926"/>
              <a:ext cx="273464" cy="1310683"/>
            </a:xfrm>
            <a:prstGeom prst="rect">
              <a:avLst/>
            </a:prstGeom>
            <a:solidFill>
              <a:srgbClr val="000000">
                <a:alpha val="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CaixaDeTexto 45">
              <a:extLst>
                <a:ext uri="{FF2B5EF4-FFF2-40B4-BE49-F238E27FC236}">
                  <a16:creationId xmlns:a16="http://schemas.microsoft.com/office/drawing/2014/main" id="{B8BB88AB-027F-4997-956E-B7F0A450F782}"/>
                </a:ext>
              </a:extLst>
            </p:cNvPr>
            <p:cNvSpPr txBox="1"/>
            <p:nvPr/>
          </p:nvSpPr>
          <p:spPr>
            <a:xfrm>
              <a:off x="187932" y="6565207"/>
              <a:ext cx="3025942" cy="738664"/>
            </a:xfrm>
            <a:prstGeom prst="rect">
              <a:avLst/>
            </a:prstGeom>
            <a:noFill/>
          </p:spPr>
          <p:txBody>
            <a:bodyPr wrap="square" rtlCol="0">
              <a:spAutoFit/>
            </a:bodyPr>
            <a:lstStyle/>
            <a:p>
              <a:pPr>
                <a:lnSpc>
                  <a:spcPct val="150000"/>
                </a:lnSpc>
              </a:pPr>
              <a:r>
                <a:rPr lang="en-US" sz="1400" b="1" dirty="0" err="1">
                  <a:solidFill>
                    <a:schemeClr val="bg2"/>
                  </a:solidFill>
                  <a:latin typeface="Arial" panose="020B0604020202020204" pitchFamily="34" charset="0"/>
                  <a:cs typeface="Arial" panose="020B0604020202020204" pitchFamily="34" charset="0"/>
                </a:rPr>
                <a:t>Célula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Arquitetura</a:t>
              </a:r>
              <a:r>
                <a:rPr lang="en-US" sz="1400" b="1" dirty="0">
                  <a:solidFill>
                    <a:schemeClr val="bg2"/>
                  </a:solidFill>
                  <a:latin typeface="Arial" panose="020B0604020202020204" pitchFamily="34" charset="0"/>
                  <a:cs typeface="Arial" panose="020B0604020202020204" pitchFamily="34" charset="0"/>
                </a:rPr>
                <a:t> de </a:t>
              </a:r>
              <a:r>
                <a:rPr lang="en-US" sz="1400" b="1" dirty="0" err="1">
                  <a:solidFill>
                    <a:schemeClr val="bg2"/>
                  </a:solidFill>
                  <a:latin typeface="Arial" panose="020B0604020202020204" pitchFamily="34" charset="0"/>
                  <a:cs typeface="Arial" panose="020B0604020202020204" pitchFamily="34" charset="0"/>
                </a:rPr>
                <a:t>Soluções</a:t>
              </a:r>
              <a:endParaRPr lang="en-US" sz="1400" b="1" dirty="0">
                <a:solidFill>
                  <a:schemeClr val="bg2"/>
                </a:solidFill>
                <a:latin typeface="Arial" panose="020B0604020202020204" pitchFamily="34" charset="0"/>
                <a:cs typeface="Arial" panose="020B0604020202020204" pitchFamily="34" charset="0"/>
              </a:endParaRPr>
            </a:p>
          </p:txBody>
        </p:sp>
        <p:sp>
          <p:nvSpPr>
            <p:cNvPr id="47" name="Retângulo 46">
              <a:extLst>
                <a:ext uri="{FF2B5EF4-FFF2-40B4-BE49-F238E27FC236}">
                  <a16:creationId xmlns:a16="http://schemas.microsoft.com/office/drawing/2014/main" id="{F0273B2E-E99B-49F9-9A0D-7DB6BC4FB1EB}"/>
                </a:ext>
              </a:extLst>
            </p:cNvPr>
            <p:cNvSpPr/>
            <p:nvPr/>
          </p:nvSpPr>
          <p:spPr>
            <a:xfrm>
              <a:off x="427342" y="2034929"/>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tângulo 47">
              <a:extLst>
                <a:ext uri="{FF2B5EF4-FFF2-40B4-BE49-F238E27FC236}">
                  <a16:creationId xmlns:a16="http://schemas.microsoft.com/office/drawing/2014/main" id="{072022FE-C78A-409C-9774-0BC62328F8C3}"/>
                </a:ext>
              </a:extLst>
            </p:cNvPr>
            <p:cNvSpPr/>
            <p:nvPr/>
          </p:nvSpPr>
          <p:spPr>
            <a:xfrm>
              <a:off x="2026123" y="2036804"/>
              <a:ext cx="1427119"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Retângulo 48">
              <a:extLst>
                <a:ext uri="{FF2B5EF4-FFF2-40B4-BE49-F238E27FC236}">
                  <a16:creationId xmlns:a16="http://schemas.microsoft.com/office/drawing/2014/main" id="{960F692E-6995-4C6C-BA20-772698CC8690}"/>
                </a:ext>
              </a:extLst>
            </p:cNvPr>
            <p:cNvSpPr/>
            <p:nvPr/>
          </p:nvSpPr>
          <p:spPr>
            <a:xfrm>
              <a:off x="425638" y="3492591"/>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Retângulo 49">
              <a:extLst>
                <a:ext uri="{FF2B5EF4-FFF2-40B4-BE49-F238E27FC236}">
                  <a16:creationId xmlns:a16="http://schemas.microsoft.com/office/drawing/2014/main" id="{B05CFBFC-2950-47D8-9355-23E8E4B57ACF}"/>
                </a:ext>
              </a:extLst>
            </p:cNvPr>
            <p:cNvSpPr/>
            <p:nvPr/>
          </p:nvSpPr>
          <p:spPr>
            <a:xfrm>
              <a:off x="2024419" y="3494466"/>
              <a:ext cx="1427119"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a:extLst>
                <a:ext uri="{FF2B5EF4-FFF2-40B4-BE49-F238E27FC236}">
                  <a16:creationId xmlns:a16="http://schemas.microsoft.com/office/drawing/2014/main" id="{029CBF76-878F-4151-B34C-3D926F15C115}"/>
                </a:ext>
              </a:extLst>
            </p:cNvPr>
            <p:cNvSpPr/>
            <p:nvPr/>
          </p:nvSpPr>
          <p:spPr>
            <a:xfrm>
              <a:off x="425638" y="4953003"/>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Retângulo 51">
              <a:extLst>
                <a:ext uri="{FF2B5EF4-FFF2-40B4-BE49-F238E27FC236}">
                  <a16:creationId xmlns:a16="http://schemas.microsoft.com/office/drawing/2014/main" id="{9DA5A022-D97B-463C-9B8A-C9CEA10D6418}"/>
                </a:ext>
              </a:extLst>
            </p:cNvPr>
            <p:cNvSpPr/>
            <p:nvPr/>
          </p:nvSpPr>
          <p:spPr>
            <a:xfrm>
              <a:off x="2024419" y="4954878"/>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Retângulo 52">
              <a:extLst>
                <a:ext uri="{FF2B5EF4-FFF2-40B4-BE49-F238E27FC236}">
                  <a16:creationId xmlns:a16="http://schemas.microsoft.com/office/drawing/2014/main" id="{F263836E-857A-4BE2-881D-6B57D25105D1}"/>
                </a:ext>
              </a:extLst>
            </p:cNvPr>
            <p:cNvSpPr/>
            <p:nvPr/>
          </p:nvSpPr>
          <p:spPr>
            <a:xfrm>
              <a:off x="0" y="2034929"/>
              <a:ext cx="273464" cy="1310683"/>
            </a:xfrm>
            <a:prstGeom prst="rect">
              <a:avLst/>
            </a:prstGeom>
            <a:solidFill>
              <a:srgbClr val="00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Retângulo 53">
              <a:extLst>
                <a:ext uri="{FF2B5EF4-FFF2-40B4-BE49-F238E27FC236}">
                  <a16:creationId xmlns:a16="http://schemas.microsoft.com/office/drawing/2014/main" id="{BEE2393B-4600-4ED8-8B22-04542A04A7CE}"/>
                </a:ext>
              </a:extLst>
            </p:cNvPr>
            <p:cNvSpPr/>
            <p:nvPr/>
          </p:nvSpPr>
          <p:spPr>
            <a:xfrm>
              <a:off x="-1704" y="3492591"/>
              <a:ext cx="273464" cy="1310683"/>
            </a:xfrm>
            <a:prstGeom prst="rect">
              <a:avLst/>
            </a:prstGeom>
            <a:solidFill>
              <a:srgbClr val="000000">
                <a:alpha val="1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Retângulo 54">
              <a:extLst>
                <a:ext uri="{FF2B5EF4-FFF2-40B4-BE49-F238E27FC236}">
                  <a16:creationId xmlns:a16="http://schemas.microsoft.com/office/drawing/2014/main" id="{C533F8DA-4FA0-4888-8DDA-640153FC7705}"/>
                </a:ext>
              </a:extLst>
            </p:cNvPr>
            <p:cNvSpPr/>
            <p:nvPr/>
          </p:nvSpPr>
          <p:spPr>
            <a:xfrm>
              <a:off x="-1704" y="4953003"/>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a:extLst>
                <a:ext uri="{FF2B5EF4-FFF2-40B4-BE49-F238E27FC236}">
                  <a16:creationId xmlns:a16="http://schemas.microsoft.com/office/drawing/2014/main" id="{883C4A38-D596-4369-9086-B061464FC32D}"/>
                </a:ext>
              </a:extLst>
            </p:cNvPr>
            <p:cNvSpPr/>
            <p:nvPr/>
          </p:nvSpPr>
          <p:spPr>
            <a:xfrm>
              <a:off x="432639" y="7903995"/>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Retângulo 56">
              <a:extLst>
                <a:ext uri="{FF2B5EF4-FFF2-40B4-BE49-F238E27FC236}">
                  <a16:creationId xmlns:a16="http://schemas.microsoft.com/office/drawing/2014/main" id="{81337BD9-D741-468E-8F35-A52876705BB3}"/>
                </a:ext>
              </a:extLst>
            </p:cNvPr>
            <p:cNvSpPr/>
            <p:nvPr/>
          </p:nvSpPr>
          <p:spPr>
            <a:xfrm>
              <a:off x="2031420" y="7905870"/>
              <a:ext cx="1427119"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8" name="Retângulo 57">
              <a:extLst>
                <a:ext uri="{FF2B5EF4-FFF2-40B4-BE49-F238E27FC236}">
                  <a16:creationId xmlns:a16="http://schemas.microsoft.com/office/drawing/2014/main" id="{B1DF6A23-1689-43C8-BCE0-7CC8A76E9A96}"/>
                </a:ext>
              </a:extLst>
            </p:cNvPr>
            <p:cNvSpPr/>
            <p:nvPr/>
          </p:nvSpPr>
          <p:spPr>
            <a:xfrm>
              <a:off x="5297" y="7903995"/>
              <a:ext cx="273464" cy="1310683"/>
            </a:xfrm>
            <a:prstGeom prst="rect">
              <a:avLst/>
            </a:prstGeom>
            <a:solidFill>
              <a:srgbClr val="000000">
                <a:alpha val="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12217" b="13783"/>
            <a:stretch/>
          </p:blipFill>
          <p:spPr bwMode="auto">
            <a:xfrm>
              <a:off x="259372" y="7339099"/>
              <a:ext cx="2143125" cy="1585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99102883"/>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TotalTime>
  <Words>2139</Words>
  <Application>Microsoft Office PowerPoint</Application>
  <PresentationFormat>Personalizar</PresentationFormat>
  <Paragraphs>511</Paragraphs>
  <Slides>58</Slides>
  <Notes>37</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58</vt:i4>
      </vt:variant>
    </vt:vector>
  </HeadingPairs>
  <TitlesOfParts>
    <vt:vector size="65" baseType="lpstr">
      <vt:lpstr>Adobe Garamond Pro</vt:lpstr>
      <vt:lpstr>Arial</vt:lpstr>
      <vt:lpstr>Calibri</vt:lpstr>
      <vt:lpstr>Calibri Light</vt:lpstr>
      <vt:lpstr>Courier New</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Matheus Villela Neder Issa</dc:creator>
  <cp:lastModifiedBy>Matheus Neder</cp:lastModifiedBy>
  <cp:revision>18</cp:revision>
  <dcterms:modified xsi:type="dcterms:W3CDTF">2019-05-23T20:15:47Z</dcterms:modified>
</cp:coreProperties>
</file>